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msterdam One" charset="1" panose="02000500000000000000"/>
      <p:regular r:id="rId10"/>
    </p:embeddedFont>
    <p:embeddedFont>
      <p:font typeface="Amsterdam One Italics" charset="1" panose="02000500000000000000"/>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27.png" Type="http://schemas.openxmlformats.org/officeDocument/2006/relationships/image"/><Relationship Id="rId18" Target="../media/image28.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6453001" y="1028700"/>
            <a:ext cx="806299" cy="8062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4B340"/>
              </a:solidFill>
              <a:prstDash val="solid"/>
              <a:miter/>
            </a:ln>
          </p:spPr>
        </p:sp>
        <p:sp>
          <p:nvSpPr>
            <p:cNvPr name="TextBox 4" id="4"/>
            <p:cNvSpPr txBox="true"/>
            <p:nvPr/>
          </p:nvSpPr>
          <p:spPr>
            <a:xfrm>
              <a:off x="76200" y="66675"/>
              <a:ext cx="660400" cy="669925"/>
            </a:xfrm>
            <a:prstGeom prst="rect">
              <a:avLst/>
            </a:prstGeom>
          </p:spPr>
          <p:txBody>
            <a:bodyPr anchor="ctr" rtlCol="false" tIns="50800" lIns="50800" bIns="50800" rIns="50800"/>
            <a:lstStyle/>
            <a:p>
              <a:pPr algn="ctr">
                <a:lnSpc>
                  <a:spcPts val="2625"/>
                </a:lnSpc>
              </a:pPr>
            </a:p>
          </p:txBody>
        </p:sp>
      </p:grpSp>
      <p:sp>
        <p:nvSpPr>
          <p:cNvPr name="Freeform 5" id="5"/>
          <p:cNvSpPr/>
          <p:nvPr/>
        </p:nvSpPr>
        <p:spPr>
          <a:xfrm flipH="false" flipV="false" rot="0">
            <a:off x="16722935" y="1232688"/>
            <a:ext cx="266431" cy="398322"/>
          </a:xfrm>
          <a:custGeom>
            <a:avLst/>
            <a:gdLst/>
            <a:ahLst/>
            <a:cxnLst/>
            <a:rect r="r" b="b" t="t" l="l"/>
            <a:pathLst>
              <a:path h="398322" w="266431">
                <a:moveTo>
                  <a:pt x="0" y="0"/>
                </a:moveTo>
                <a:lnTo>
                  <a:pt x="266431" y="0"/>
                </a:lnTo>
                <a:lnTo>
                  <a:pt x="266431" y="398322"/>
                </a:lnTo>
                <a:lnTo>
                  <a:pt x="0" y="3983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789055" y="916458"/>
            <a:ext cx="8032442" cy="8454085"/>
          </a:xfrm>
          <a:custGeom>
            <a:avLst/>
            <a:gdLst/>
            <a:ahLst/>
            <a:cxnLst/>
            <a:rect r="r" b="b" t="t" l="l"/>
            <a:pathLst>
              <a:path h="8454085" w="8032442">
                <a:moveTo>
                  <a:pt x="0" y="0"/>
                </a:moveTo>
                <a:lnTo>
                  <a:pt x="8032442" y="0"/>
                </a:lnTo>
                <a:lnTo>
                  <a:pt x="8032442" y="8454084"/>
                </a:lnTo>
                <a:lnTo>
                  <a:pt x="0" y="8454084"/>
                </a:lnTo>
                <a:lnTo>
                  <a:pt x="0" y="0"/>
                </a:lnTo>
                <a:close/>
              </a:path>
            </a:pathLst>
          </a:custGeom>
          <a:blipFill>
            <a:blip r:embed="rId4"/>
            <a:stretch>
              <a:fillRect l="0" t="0" r="-5249" b="0"/>
            </a:stretch>
          </a:blipFill>
        </p:spPr>
      </p:sp>
      <p:sp>
        <p:nvSpPr>
          <p:cNvPr name="TextBox 7" id="7"/>
          <p:cNvSpPr txBox="true"/>
          <p:nvPr/>
        </p:nvSpPr>
        <p:spPr>
          <a:xfrm rot="0">
            <a:off x="12952487" y="8928735"/>
            <a:ext cx="2079485" cy="329565"/>
          </a:xfrm>
          <a:prstGeom prst="rect">
            <a:avLst/>
          </a:prstGeom>
        </p:spPr>
        <p:txBody>
          <a:bodyPr anchor="t" rtlCol="false" tIns="0" lIns="0" bIns="0" rIns="0">
            <a:spAutoFit/>
          </a:bodyPr>
          <a:lstStyle/>
          <a:p>
            <a:pPr>
              <a:lnSpc>
                <a:spcPts val="2625"/>
              </a:lnSpc>
              <a:spcBef>
                <a:spcPct val="0"/>
              </a:spcBef>
            </a:pPr>
            <a:r>
              <a:rPr lang="en-US" sz="2100" spc="-42">
                <a:solidFill>
                  <a:srgbClr val="F4B340"/>
                </a:solidFill>
                <a:latin typeface="Montserrat Medium"/>
              </a:rPr>
              <a:t>Presented by</a:t>
            </a:r>
          </a:p>
        </p:txBody>
      </p:sp>
      <p:sp>
        <p:nvSpPr>
          <p:cNvPr name="TextBox 8" id="8"/>
          <p:cNvSpPr txBox="true"/>
          <p:nvPr/>
        </p:nvSpPr>
        <p:spPr>
          <a:xfrm rot="0">
            <a:off x="14233410" y="8882823"/>
            <a:ext cx="3025890" cy="375411"/>
          </a:xfrm>
          <a:prstGeom prst="rect">
            <a:avLst/>
          </a:prstGeom>
        </p:spPr>
        <p:txBody>
          <a:bodyPr anchor="t" rtlCol="false" tIns="0" lIns="0" bIns="0" rIns="0">
            <a:spAutoFit/>
          </a:bodyPr>
          <a:lstStyle/>
          <a:p>
            <a:pPr algn="r">
              <a:lnSpc>
                <a:spcPts val="2962"/>
              </a:lnSpc>
              <a:spcBef>
                <a:spcPct val="0"/>
              </a:spcBef>
            </a:pPr>
            <a:r>
              <a:rPr lang="en-US" sz="2369" spc="-47">
                <a:solidFill>
                  <a:srgbClr val="F4B340"/>
                </a:solidFill>
                <a:latin typeface="Montserrat Semi-Bold"/>
              </a:rPr>
              <a:t>Arwen &amp; Fatima</a:t>
            </a:r>
          </a:p>
        </p:txBody>
      </p:sp>
      <p:sp>
        <p:nvSpPr>
          <p:cNvPr name="TextBox 9" id="9"/>
          <p:cNvSpPr txBox="true"/>
          <p:nvPr/>
        </p:nvSpPr>
        <p:spPr>
          <a:xfrm rot="0">
            <a:off x="1028700" y="8928735"/>
            <a:ext cx="3760355" cy="329565"/>
          </a:xfrm>
          <a:prstGeom prst="rect">
            <a:avLst/>
          </a:prstGeom>
        </p:spPr>
        <p:txBody>
          <a:bodyPr anchor="t" rtlCol="false" tIns="0" lIns="0" bIns="0" rIns="0">
            <a:spAutoFit/>
          </a:bodyPr>
          <a:lstStyle/>
          <a:p>
            <a:pPr>
              <a:lnSpc>
                <a:spcPts val="2625"/>
              </a:lnSpc>
              <a:spcBef>
                <a:spcPct val="0"/>
              </a:spcBef>
            </a:pPr>
            <a:r>
              <a:rPr lang="en-US" sz="2100" spc="-42">
                <a:solidFill>
                  <a:srgbClr val="F4B340"/>
                </a:solidFill>
                <a:latin typeface="Montserrat Medium"/>
              </a:rPr>
              <a:t>Creative Industry Challenges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B340"/>
        </a:solidFill>
      </p:bgPr>
    </p:bg>
    <p:spTree>
      <p:nvGrpSpPr>
        <p:cNvPr id="1" name=""/>
        <p:cNvGrpSpPr/>
        <p:nvPr/>
      </p:nvGrpSpPr>
      <p:grpSpPr>
        <a:xfrm>
          <a:off x="0" y="0"/>
          <a:ext cx="0" cy="0"/>
          <a:chOff x="0" y="0"/>
          <a:chExt cx="0" cy="0"/>
        </a:xfrm>
      </p:grpSpPr>
      <p:grpSp>
        <p:nvGrpSpPr>
          <p:cNvPr name="Group 2" id="2"/>
          <p:cNvGrpSpPr/>
          <p:nvPr/>
        </p:nvGrpSpPr>
        <p:grpSpPr>
          <a:xfrm rot="0">
            <a:off x="10683707" y="0"/>
            <a:ext cx="7604293" cy="10383291"/>
            <a:chOff x="0" y="0"/>
            <a:chExt cx="1178104" cy="1608643"/>
          </a:xfrm>
        </p:grpSpPr>
        <p:sp>
          <p:nvSpPr>
            <p:cNvPr name="Freeform 3" id="3"/>
            <p:cNvSpPr/>
            <p:nvPr/>
          </p:nvSpPr>
          <p:spPr>
            <a:xfrm flipH="false" flipV="false" rot="0">
              <a:off x="0" y="0"/>
              <a:ext cx="1178104" cy="1608643"/>
            </a:xfrm>
            <a:custGeom>
              <a:avLst/>
              <a:gdLst/>
              <a:ahLst/>
              <a:cxnLst/>
              <a:rect r="r" b="b" t="t" l="l"/>
              <a:pathLst>
                <a:path h="1608643" w="1178104">
                  <a:moveTo>
                    <a:pt x="0" y="0"/>
                  </a:moveTo>
                  <a:lnTo>
                    <a:pt x="1178104" y="0"/>
                  </a:lnTo>
                  <a:lnTo>
                    <a:pt x="1178104" y="1608643"/>
                  </a:lnTo>
                  <a:lnTo>
                    <a:pt x="0" y="1608643"/>
                  </a:lnTo>
                  <a:close/>
                </a:path>
              </a:pathLst>
            </a:custGeom>
            <a:blipFill>
              <a:blip r:embed="rId2"/>
              <a:stretch>
                <a:fillRect l="-52472" t="0" r="-52472" b="0"/>
              </a:stretch>
            </a:blipFill>
          </p:spPr>
        </p:sp>
      </p:grpSp>
      <p:grpSp>
        <p:nvGrpSpPr>
          <p:cNvPr name="Group 4" id="4"/>
          <p:cNvGrpSpPr/>
          <p:nvPr/>
        </p:nvGrpSpPr>
        <p:grpSpPr>
          <a:xfrm rot="0">
            <a:off x="16453001" y="8452001"/>
            <a:ext cx="806299" cy="80629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EFEFE"/>
              </a:solidFill>
              <a:prstDash val="solid"/>
              <a:miter/>
            </a:ln>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2625"/>
                </a:lnSpc>
              </a:pPr>
            </a:p>
          </p:txBody>
        </p:sp>
      </p:grpSp>
      <p:sp>
        <p:nvSpPr>
          <p:cNvPr name="Freeform 7" id="7"/>
          <p:cNvSpPr/>
          <p:nvPr/>
        </p:nvSpPr>
        <p:spPr>
          <a:xfrm flipH="false" flipV="false" rot="0">
            <a:off x="16722935" y="8655990"/>
            <a:ext cx="266431" cy="398322"/>
          </a:xfrm>
          <a:custGeom>
            <a:avLst/>
            <a:gdLst/>
            <a:ahLst/>
            <a:cxnLst/>
            <a:rect r="r" b="b" t="t" l="l"/>
            <a:pathLst>
              <a:path h="398322" w="266431">
                <a:moveTo>
                  <a:pt x="0" y="0"/>
                </a:moveTo>
                <a:lnTo>
                  <a:pt x="266431" y="0"/>
                </a:lnTo>
                <a:lnTo>
                  <a:pt x="266431" y="398322"/>
                </a:lnTo>
                <a:lnTo>
                  <a:pt x="0" y="3983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0" y="0"/>
            <a:ext cx="2020346" cy="10287000"/>
            <a:chOff x="0" y="0"/>
            <a:chExt cx="532108" cy="2709333"/>
          </a:xfrm>
        </p:grpSpPr>
        <p:sp>
          <p:nvSpPr>
            <p:cNvPr name="Freeform 9" id="9"/>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10" id="10"/>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11" id="11"/>
          <p:cNvSpPr txBox="true"/>
          <p:nvPr/>
        </p:nvSpPr>
        <p:spPr>
          <a:xfrm rot="0">
            <a:off x="3014947" y="2186050"/>
            <a:ext cx="6578914" cy="1043940"/>
          </a:xfrm>
          <a:prstGeom prst="rect">
            <a:avLst/>
          </a:prstGeom>
        </p:spPr>
        <p:txBody>
          <a:bodyPr anchor="t" rtlCol="false" tIns="0" lIns="0" bIns="0" rIns="0">
            <a:spAutoFit/>
          </a:bodyPr>
          <a:lstStyle/>
          <a:p>
            <a:pPr marL="0" indent="0" lvl="0">
              <a:lnSpc>
                <a:spcPts val="8250"/>
              </a:lnSpc>
            </a:pPr>
            <a:r>
              <a:rPr lang="en-US" sz="6600" spc="-132">
                <a:solidFill>
                  <a:srgbClr val="FEFEFE"/>
                </a:solidFill>
                <a:latin typeface="Montserrat Bold"/>
              </a:rPr>
              <a:t>Scenario</a:t>
            </a:r>
          </a:p>
        </p:txBody>
      </p:sp>
      <p:sp>
        <p:nvSpPr>
          <p:cNvPr name="TextBox 12" id="12"/>
          <p:cNvSpPr txBox="true"/>
          <p:nvPr/>
        </p:nvSpPr>
        <p:spPr>
          <a:xfrm rot="-5400000">
            <a:off x="-3291198" y="4704194"/>
            <a:ext cx="8611220" cy="878613"/>
          </a:xfrm>
          <a:prstGeom prst="rect">
            <a:avLst/>
          </a:prstGeom>
        </p:spPr>
        <p:txBody>
          <a:bodyPr anchor="t" rtlCol="false" tIns="0" lIns="0" bIns="0" rIns="0">
            <a:spAutoFit/>
          </a:bodyPr>
          <a:lstStyle/>
          <a:p>
            <a:pPr algn="ctr" marL="0" indent="0" lvl="0">
              <a:lnSpc>
                <a:spcPts val="7044"/>
              </a:lnSpc>
            </a:pPr>
            <a:r>
              <a:rPr lang="en-US" sz="5635" spc="-112">
                <a:solidFill>
                  <a:srgbClr val="FFD230"/>
                </a:solidFill>
                <a:latin typeface="Amsterdam One"/>
              </a:rPr>
              <a:t>Simply Eventful</a:t>
            </a:r>
          </a:p>
        </p:txBody>
      </p:sp>
      <p:sp>
        <p:nvSpPr>
          <p:cNvPr name="TextBox 13" id="13"/>
          <p:cNvSpPr txBox="true"/>
          <p:nvPr/>
        </p:nvSpPr>
        <p:spPr>
          <a:xfrm rot="0">
            <a:off x="3014947" y="3726484"/>
            <a:ext cx="6469873" cy="4929175"/>
          </a:xfrm>
          <a:prstGeom prst="rect">
            <a:avLst/>
          </a:prstGeom>
        </p:spPr>
        <p:txBody>
          <a:bodyPr anchor="t" rtlCol="false" tIns="0" lIns="0" bIns="0" rIns="0">
            <a:spAutoFit/>
          </a:bodyPr>
          <a:lstStyle/>
          <a:p>
            <a:pPr algn="just">
              <a:lnSpc>
                <a:spcPts val="3919"/>
              </a:lnSpc>
            </a:pPr>
            <a:r>
              <a:rPr lang="en-US" sz="2799">
                <a:solidFill>
                  <a:srgbClr val="FEFEFE"/>
                </a:solidFill>
                <a:latin typeface="Montserrat"/>
              </a:rPr>
              <a:t>A Mom was eagerly preparing for her daughter’s birthday party, envisioning a magical day filled with laughter and fun. However, amidst her busy days of errands and work deadlines. the tasks and logistics of planning decorations, games, and activities felt overwhelming and daunting, particularly with the need to stay within her budget.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0"/>
            <a:ext cx="1023937" cy="10287000"/>
            <a:chOff x="0" y="0"/>
            <a:chExt cx="269679" cy="2709333"/>
          </a:xfrm>
        </p:grpSpPr>
        <p:sp>
          <p:nvSpPr>
            <p:cNvPr name="Freeform 3" id="3"/>
            <p:cNvSpPr/>
            <p:nvPr/>
          </p:nvSpPr>
          <p:spPr>
            <a:xfrm flipH="false" flipV="false" rot="0">
              <a:off x="0" y="0"/>
              <a:ext cx="269679" cy="2709333"/>
            </a:xfrm>
            <a:custGeom>
              <a:avLst/>
              <a:gdLst/>
              <a:ahLst/>
              <a:cxnLst/>
              <a:rect r="r" b="b" t="t" l="l"/>
              <a:pathLst>
                <a:path h="2709333" w="269679">
                  <a:moveTo>
                    <a:pt x="0" y="0"/>
                  </a:moveTo>
                  <a:lnTo>
                    <a:pt x="269679" y="0"/>
                  </a:lnTo>
                  <a:lnTo>
                    <a:pt x="269679" y="2709333"/>
                  </a:lnTo>
                  <a:lnTo>
                    <a:pt x="0" y="2709333"/>
                  </a:lnTo>
                  <a:close/>
                </a:path>
              </a:pathLst>
            </a:custGeom>
            <a:solidFill>
              <a:srgbClr val="FEFEFE"/>
            </a:solidFill>
          </p:spPr>
        </p:sp>
        <p:sp>
          <p:nvSpPr>
            <p:cNvPr name="TextBox 4" id="4"/>
            <p:cNvSpPr txBox="true"/>
            <p:nvPr/>
          </p:nvSpPr>
          <p:spPr>
            <a:xfrm>
              <a:off x="0" y="-9525"/>
              <a:ext cx="269679" cy="2718858"/>
            </a:xfrm>
            <a:prstGeom prst="rect">
              <a:avLst/>
            </a:prstGeom>
          </p:spPr>
          <p:txBody>
            <a:bodyPr anchor="ctr" rtlCol="false" tIns="50800" lIns="50800" bIns="50800" rIns="50800"/>
            <a:lstStyle/>
            <a:p>
              <a:pPr algn="ctr">
                <a:lnSpc>
                  <a:spcPts val="2625"/>
                </a:lnSpc>
              </a:pPr>
            </a:p>
          </p:txBody>
        </p:sp>
      </p:grpSp>
      <p:sp>
        <p:nvSpPr>
          <p:cNvPr name="AutoShape 5" id="5"/>
          <p:cNvSpPr/>
          <p:nvPr/>
        </p:nvSpPr>
        <p:spPr>
          <a:xfrm rot="-5400000">
            <a:off x="-4119562" y="5138737"/>
            <a:ext cx="10287000" cy="0"/>
          </a:xfrm>
          <a:prstGeom prst="line">
            <a:avLst/>
          </a:prstGeom>
          <a:ln cap="rnd" w="9525">
            <a:solidFill>
              <a:srgbClr val="F4B340"/>
            </a:solidFill>
            <a:prstDash val="solid"/>
            <a:headEnd type="none" len="sm" w="sm"/>
            <a:tailEnd type="none" len="sm" w="sm"/>
          </a:ln>
        </p:spPr>
      </p:sp>
      <p:grpSp>
        <p:nvGrpSpPr>
          <p:cNvPr name="Group 6" id="6"/>
          <p:cNvGrpSpPr/>
          <p:nvPr/>
        </p:nvGrpSpPr>
        <p:grpSpPr>
          <a:xfrm rot="0">
            <a:off x="2142412" y="483052"/>
            <a:ext cx="14761440" cy="9433236"/>
            <a:chOff x="0" y="0"/>
            <a:chExt cx="3887787" cy="2484474"/>
          </a:xfrm>
        </p:grpSpPr>
        <p:sp>
          <p:nvSpPr>
            <p:cNvPr name="Freeform 7" id="7"/>
            <p:cNvSpPr/>
            <p:nvPr/>
          </p:nvSpPr>
          <p:spPr>
            <a:xfrm flipH="false" flipV="false" rot="0">
              <a:off x="0" y="0"/>
              <a:ext cx="3887787" cy="2484474"/>
            </a:xfrm>
            <a:custGeom>
              <a:avLst/>
              <a:gdLst/>
              <a:ahLst/>
              <a:cxnLst/>
              <a:rect r="r" b="b" t="t" l="l"/>
              <a:pathLst>
                <a:path h="2484474" w="3887787">
                  <a:moveTo>
                    <a:pt x="0" y="0"/>
                  </a:moveTo>
                  <a:lnTo>
                    <a:pt x="3887787" y="0"/>
                  </a:lnTo>
                  <a:lnTo>
                    <a:pt x="3887787" y="2484474"/>
                  </a:lnTo>
                  <a:lnTo>
                    <a:pt x="0" y="2484474"/>
                  </a:lnTo>
                  <a:close/>
                </a:path>
              </a:pathLst>
            </a:custGeom>
            <a:solidFill>
              <a:srgbClr val="FEFEFE"/>
            </a:solidFill>
            <a:ln w="28575" cap="sq">
              <a:solidFill>
                <a:srgbClr val="F4B340"/>
              </a:solidFill>
              <a:prstDash val="solid"/>
              <a:miter/>
            </a:ln>
          </p:spPr>
        </p:sp>
        <p:sp>
          <p:nvSpPr>
            <p:cNvPr name="TextBox 8" id="8"/>
            <p:cNvSpPr txBox="true"/>
            <p:nvPr/>
          </p:nvSpPr>
          <p:spPr>
            <a:xfrm>
              <a:off x="0" y="-9525"/>
              <a:ext cx="3887787" cy="2493999"/>
            </a:xfrm>
            <a:prstGeom prst="rect">
              <a:avLst/>
            </a:prstGeom>
          </p:spPr>
          <p:txBody>
            <a:bodyPr anchor="ctr" rtlCol="false" tIns="50800" lIns="50800" bIns="50800" rIns="50800"/>
            <a:lstStyle/>
            <a:p>
              <a:pPr algn="ctr">
                <a:lnSpc>
                  <a:spcPts val="2625"/>
                </a:lnSpc>
              </a:pPr>
            </a:p>
          </p:txBody>
        </p:sp>
      </p:grpSp>
      <p:grpSp>
        <p:nvGrpSpPr>
          <p:cNvPr name="Group 9" id="9"/>
          <p:cNvGrpSpPr/>
          <p:nvPr/>
        </p:nvGrpSpPr>
        <p:grpSpPr>
          <a:xfrm rot="0">
            <a:off x="2387734" y="685404"/>
            <a:ext cx="14270796" cy="9028531"/>
            <a:chOff x="0" y="0"/>
            <a:chExt cx="3758564" cy="2377885"/>
          </a:xfrm>
        </p:grpSpPr>
        <p:sp>
          <p:nvSpPr>
            <p:cNvPr name="Freeform 10" id="10"/>
            <p:cNvSpPr/>
            <p:nvPr/>
          </p:nvSpPr>
          <p:spPr>
            <a:xfrm flipH="false" flipV="false" rot="0">
              <a:off x="0" y="0"/>
              <a:ext cx="3758564" cy="2377885"/>
            </a:xfrm>
            <a:custGeom>
              <a:avLst/>
              <a:gdLst/>
              <a:ahLst/>
              <a:cxnLst/>
              <a:rect r="r" b="b" t="t" l="l"/>
              <a:pathLst>
                <a:path h="2377885" w="3758564">
                  <a:moveTo>
                    <a:pt x="0" y="0"/>
                  </a:moveTo>
                  <a:lnTo>
                    <a:pt x="3758564" y="0"/>
                  </a:lnTo>
                  <a:lnTo>
                    <a:pt x="3758564" y="2377885"/>
                  </a:lnTo>
                  <a:lnTo>
                    <a:pt x="0" y="2377885"/>
                  </a:lnTo>
                  <a:close/>
                </a:path>
              </a:pathLst>
            </a:custGeom>
            <a:solidFill>
              <a:srgbClr val="FEFEFE"/>
            </a:solidFill>
            <a:ln w="28575" cap="sq">
              <a:solidFill>
                <a:srgbClr val="F4B340"/>
              </a:solidFill>
              <a:prstDash val="solid"/>
              <a:miter/>
            </a:ln>
          </p:spPr>
        </p:sp>
        <p:sp>
          <p:nvSpPr>
            <p:cNvPr name="TextBox 11" id="11"/>
            <p:cNvSpPr txBox="true"/>
            <p:nvPr/>
          </p:nvSpPr>
          <p:spPr>
            <a:xfrm>
              <a:off x="0" y="-9525"/>
              <a:ext cx="3758564" cy="2387410"/>
            </a:xfrm>
            <a:prstGeom prst="rect">
              <a:avLst/>
            </a:prstGeom>
          </p:spPr>
          <p:txBody>
            <a:bodyPr anchor="ctr" rtlCol="false" tIns="50800" lIns="50800" bIns="50800" rIns="50800"/>
            <a:lstStyle/>
            <a:p>
              <a:pPr algn="ctr">
                <a:lnSpc>
                  <a:spcPts val="2625"/>
                </a:lnSpc>
              </a:pPr>
            </a:p>
          </p:txBody>
        </p:sp>
      </p:grpSp>
      <p:grpSp>
        <p:nvGrpSpPr>
          <p:cNvPr name="Group 12" id="12"/>
          <p:cNvGrpSpPr/>
          <p:nvPr/>
        </p:nvGrpSpPr>
        <p:grpSpPr>
          <a:xfrm rot="0">
            <a:off x="0" y="1028700"/>
            <a:ext cx="5607740" cy="8229600"/>
            <a:chOff x="0" y="0"/>
            <a:chExt cx="7476987" cy="10972800"/>
          </a:xfrm>
        </p:grpSpPr>
        <p:pic>
          <p:nvPicPr>
            <p:cNvPr name="Picture 13" id="13"/>
            <p:cNvPicPr>
              <a:picLocks noChangeAspect="true"/>
            </p:cNvPicPr>
            <p:nvPr/>
          </p:nvPicPr>
          <p:blipFill>
            <a:blip r:embed="rId2"/>
            <a:srcRect l="1575" t="0" r="53025" b="0"/>
            <a:stretch>
              <a:fillRect/>
            </a:stretch>
          </p:blipFill>
          <p:spPr>
            <a:xfrm flipH="false" flipV="false">
              <a:off x="0" y="0"/>
              <a:ext cx="7476987" cy="10972800"/>
            </a:xfrm>
            <a:prstGeom prst="rect">
              <a:avLst/>
            </a:prstGeom>
          </p:spPr>
        </p:pic>
      </p:grpSp>
      <p:sp>
        <p:nvSpPr>
          <p:cNvPr name="TextBox 14" id="14"/>
          <p:cNvSpPr txBox="true"/>
          <p:nvPr/>
        </p:nvSpPr>
        <p:spPr>
          <a:xfrm rot="0">
            <a:off x="7308581" y="2990397"/>
            <a:ext cx="9950719" cy="1171575"/>
          </a:xfrm>
          <a:prstGeom prst="rect">
            <a:avLst/>
          </a:prstGeom>
        </p:spPr>
        <p:txBody>
          <a:bodyPr anchor="t" rtlCol="false" tIns="0" lIns="0" bIns="0" rIns="0">
            <a:spAutoFit/>
          </a:bodyPr>
          <a:lstStyle/>
          <a:p>
            <a:pPr marL="0" indent="0" lvl="0">
              <a:lnSpc>
                <a:spcPts val="9240"/>
              </a:lnSpc>
            </a:pPr>
            <a:r>
              <a:rPr lang="en-US" sz="7700" spc="-154">
                <a:solidFill>
                  <a:srgbClr val="794D25"/>
                </a:solidFill>
                <a:latin typeface="Montserrat Bold"/>
              </a:rPr>
              <a:t>Who We Are</a:t>
            </a:r>
          </a:p>
        </p:txBody>
      </p:sp>
      <p:sp>
        <p:nvSpPr>
          <p:cNvPr name="TextBox 15" id="15"/>
          <p:cNvSpPr txBox="true"/>
          <p:nvPr/>
        </p:nvSpPr>
        <p:spPr>
          <a:xfrm rot="0">
            <a:off x="7308581" y="4784416"/>
            <a:ext cx="7832319" cy="1251331"/>
          </a:xfrm>
          <a:prstGeom prst="rect">
            <a:avLst/>
          </a:prstGeom>
        </p:spPr>
        <p:txBody>
          <a:bodyPr anchor="t" rtlCol="false" tIns="0" lIns="0" bIns="0" rIns="0">
            <a:spAutoFit/>
          </a:bodyPr>
          <a:lstStyle/>
          <a:p>
            <a:pPr marL="0" indent="0" lvl="0">
              <a:lnSpc>
                <a:spcPts val="3331"/>
              </a:lnSpc>
            </a:pPr>
            <a:r>
              <a:rPr lang="en-US" sz="2799" spc="-117">
                <a:solidFill>
                  <a:srgbClr val="844848"/>
                </a:solidFill>
                <a:latin typeface="Montserrat"/>
              </a:rPr>
              <a:t>Simply Eventful is an event planning service different from other event planning services focusing on catering better to its clients needs.</a:t>
            </a:r>
          </a:p>
        </p:txBody>
      </p:sp>
      <p:sp>
        <p:nvSpPr>
          <p:cNvPr name="TextBox 16" id="16"/>
          <p:cNvSpPr txBox="true"/>
          <p:nvPr/>
        </p:nvSpPr>
        <p:spPr>
          <a:xfrm rot="0">
            <a:off x="7308581" y="6157611"/>
            <a:ext cx="7119027" cy="1251331"/>
          </a:xfrm>
          <a:prstGeom prst="rect">
            <a:avLst/>
          </a:prstGeom>
        </p:spPr>
        <p:txBody>
          <a:bodyPr anchor="t" rtlCol="false" tIns="0" lIns="0" bIns="0" rIns="0">
            <a:spAutoFit/>
          </a:bodyPr>
          <a:lstStyle/>
          <a:p>
            <a:pPr algn="just">
              <a:lnSpc>
                <a:spcPts val="3331"/>
              </a:lnSpc>
            </a:pPr>
            <a:r>
              <a:rPr lang="en-US" sz="2799" spc="-117">
                <a:solidFill>
                  <a:srgbClr val="844848"/>
                </a:solidFill>
                <a:latin typeface="Montserrat"/>
              </a:rPr>
              <a:t>Customer satisfaction is our top priority, which is why our prices are budget-friendly and accessible to all.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3099693" y="732117"/>
            <a:ext cx="5246370" cy="8822766"/>
            <a:chOff x="0" y="0"/>
            <a:chExt cx="812800" cy="1366877"/>
          </a:xfrm>
        </p:grpSpPr>
        <p:sp>
          <p:nvSpPr>
            <p:cNvPr name="Freeform 3" id="3"/>
            <p:cNvSpPr/>
            <p:nvPr/>
          </p:nvSpPr>
          <p:spPr>
            <a:xfrm flipH="false" flipV="false" rot="0">
              <a:off x="0" y="0"/>
              <a:ext cx="812800" cy="1366877"/>
            </a:xfrm>
            <a:custGeom>
              <a:avLst/>
              <a:gdLst/>
              <a:ahLst/>
              <a:cxnLst/>
              <a:rect r="r" b="b" t="t" l="l"/>
              <a:pathLst>
                <a:path h="1366877" w="812800">
                  <a:moveTo>
                    <a:pt x="0" y="0"/>
                  </a:moveTo>
                  <a:lnTo>
                    <a:pt x="812800" y="0"/>
                  </a:lnTo>
                  <a:lnTo>
                    <a:pt x="812800" y="1366877"/>
                  </a:lnTo>
                  <a:lnTo>
                    <a:pt x="0" y="1366877"/>
                  </a:lnTo>
                  <a:close/>
                </a:path>
              </a:pathLst>
            </a:custGeom>
            <a:blipFill>
              <a:blip r:embed="rId2"/>
              <a:stretch>
                <a:fillRect l="-76126" t="0" r="-76126" b="0"/>
              </a:stretch>
            </a:blipFill>
          </p:spPr>
        </p:sp>
      </p:grpSp>
      <p:grpSp>
        <p:nvGrpSpPr>
          <p:cNvPr name="Group 4" id="4"/>
          <p:cNvGrpSpPr/>
          <p:nvPr/>
        </p:nvGrpSpPr>
        <p:grpSpPr>
          <a:xfrm rot="0">
            <a:off x="8734063" y="732117"/>
            <a:ext cx="8525237" cy="3828179"/>
            <a:chOff x="0" y="0"/>
            <a:chExt cx="2245330" cy="1008245"/>
          </a:xfrm>
        </p:grpSpPr>
        <p:sp>
          <p:nvSpPr>
            <p:cNvPr name="Freeform 5" id="5"/>
            <p:cNvSpPr/>
            <p:nvPr/>
          </p:nvSpPr>
          <p:spPr>
            <a:xfrm flipH="false" flipV="false" rot="0">
              <a:off x="0" y="0"/>
              <a:ext cx="2245330" cy="1008245"/>
            </a:xfrm>
            <a:custGeom>
              <a:avLst/>
              <a:gdLst/>
              <a:ahLst/>
              <a:cxnLst/>
              <a:rect r="r" b="b" t="t" l="l"/>
              <a:pathLst>
                <a:path h="1008245" w="2245330">
                  <a:moveTo>
                    <a:pt x="0" y="0"/>
                  </a:moveTo>
                  <a:lnTo>
                    <a:pt x="2245330" y="0"/>
                  </a:lnTo>
                  <a:lnTo>
                    <a:pt x="2245330" y="1008245"/>
                  </a:lnTo>
                  <a:lnTo>
                    <a:pt x="0" y="1008245"/>
                  </a:lnTo>
                  <a:close/>
                </a:path>
              </a:pathLst>
            </a:custGeom>
            <a:solidFill>
              <a:srgbClr val="F4B340"/>
            </a:solidFill>
          </p:spPr>
        </p:sp>
        <p:sp>
          <p:nvSpPr>
            <p:cNvPr name="TextBox 6" id="6"/>
            <p:cNvSpPr txBox="true"/>
            <p:nvPr/>
          </p:nvSpPr>
          <p:spPr>
            <a:xfrm>
              <a:off x="0" y="-9525"/>
              <a:ext cx="2245330" cy="1017770"/>
            </a:xfrm>
            <a:prstGeom prst="rect">
              <a:avLst/>
            </a:prstGeom>
          </p:spPr>
          <p:txBody>
            <a:bodyPr anchor="ctr" rtlCol="false" tIns="50800" lIns="50800" bIns="50800" rIns="50800"/>
            <a:lstStyle/>
            <a:p>
              <a:pPr algn="ctr">
                <a:lnSpc>
                  <a:spcPts val="2625"/>
                </a:lnSpc>
              </a:pPr>
            </a:p>
          </p:txBody>
        </p:sp>
      </p:grpSp>
      <p:grpSp>
        <p:nvGrpSpPr>
          <p:cNvPr name="Group 7" id="7"/>
          <p:cNvGrpSpPr/>
          <p:nvPr/>
        </p:nvGrpSpPr>
        <p:grpSpPr>
          <a:xfrm rot="0">
            <a:off x="0" y="0"/>
            <a:ext cx="2020346" cy="10287000"/>
            <a:chOff x="0" y="0"/>
            <a:chExt cx="532108" cy="2709333"/>
          </a:xfrm>
        </p:grpSpPr>
        <p:sp>
          <p:nvSpPr>
            <p:cNvPr name="Freeform 8" id="8"/>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4B340"/>
            </a:solidFill>
          </p:spPr>
        </p:sp>
        <p:sp>
          <p:nvSpPr>
            <p:cNvPr name="TextBox 9" id="9"/>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grpSp>
        <p:nvGrpSpPr>
          <p:cNvPr name="Group 10" id="10"/>
          <p:cNvGrpSpPr/>
          <p:nvPr/>
        </p:nvGrpSpPr>
        <p:grpSpPr>
          <a:xfrm rot="0">
            <a:off x="8734063" y="5143500"/>
            <a:ext cx="8525237" cy="4413227"/>
            <a:chOff x="0" y="0"/>
            <a:chExt cx="2245330" cy="1162331"/>
          </a:xfrm>
        </p:grpSpPr>
        <p:sp>
          <p:nvSpPr>
            <p:cNvPr name="Freeform 11" id="11"/>
            <p:cNvSpPr/>
            <p:nvPr/>
          </p:nvSpPr>
          <p:spPr>
            <a:xfrm flipH="false" flipV="false" rot="0">
              <a:off x="0" y="0"/>
              <a:ext cx="2245330" cy="1162331"/>
            </a:xfrm>
            <a:custGeom>
              <a:avLst/>
              <a:gdLst/>
              <a:ahLst/>
              <a:cxnLst/>
              <a:rect r="r" b="b" t="t" l="l"/>
              <a:pathLst>
                <a:path h="1162331" w="2245330">
                  <a:moveTo>
                    <a:pt x="0" y="0"/>
                  </a:moveTo>
                  <a:lnTo>
                    <a:pt x="2245330" y="0"/>
                  </a:lnTo>
                  <a:lnTo>
                    <a:pt x="2245330" y="1162331"/>
                  </a:lnTo>
                  <a:lnTo>
                    <a:pt x="0" y="1162331"/>
                  </a:lnTo>
                  <a:close/>
                </a:path>
              </a:pathLst>
            </a:custGeom>
            <a:solidFill>
              <a:srgbClr val="F4B340"/>
            </a:solidFill>
          </p:spPr>
        </p:sp>
        <p:sp>
          <p:nvSpPr>
            <p:cNvPr name="TextBox 12" id="12"/>
            <p:cNvSpPr txBox="true"/>
            <p:nvPr/>
          </p:nvSpPr>
          <p:spPr>
            <a:xfrm>
              <a:off x="0" y="-9525"/>
              <a:ext cx="2245330" cy="1171856"/>
            </a:xfrm>
            <a:prstGeom prst="rect">
              <a:avLst/>
            </a:prstGeom>
          </p:spPr>
          <p:txBody>
            <a:bodyPr anchor="ctr" rtlCol="false" tIns="50800" lIns="50800" bIns="50800" rIns="50800"/>
            <a:lstStyle/>
            <a:p>
              <a:pPr algn="ctr">
                <a:lnSpc>
                  <a:spcPts val="2625"/>
                </a:lnSpc>
              </a:pPr>
            </a:p>
          </p:txBody>
        </p:sp>
      </p:grpSp>
      <p:sp>
        <p:nvSpPr>
          <p:cNvPr name="TextBox 13" id="13"/>
          <p:cNvSpPr txBox="true"/>
          <p:nvPr/>
        </p:nvSpPr>
        <p:spPr>
          <a:xfrm rot="0">
            <a:off x="9425409" y="1212057"/>
            <a:ext cx="6168044" cy="878840"/>
          </a:xfrm>
          <a:prstGeom prst="rect">
            <a:avLst/>
          </a:prstGeom>
        </p:spPr>
        <p:txBody>
          <a:bodyPr anchor="t" rtlCol="false" tIns="0" lIns="0" bIns="0" rIns="0">
            <a:spAutoFit/>
          </a:bodyPr>
          <a:lstStyle/>
          <a:p>
            <a:pPr algn="just" marL="0" indent="0" lvl="0">
              <a:lnSpc>
                <a:spcPts val="7000"/>
              </a:lnSpc>
            </a:pPr>
            <a:r>
              <a:rPr lang="en-US" sz="5600" spc="-112">
                <a:solidFill>
                  <a:srgbClr val="FEFEFE"/>
                </a:solidFill>
                <a:latin typeface="Montserrat Bold"/>
              </a:rPr>
              <a:t>Target Audience</a:t>
            </a:r>
          </a:p>
        </p:txBody>
      </p:sp>
      <p:sp>
        <p:nvSpPr>
          <p:cNvPr name="TextBox 14" id="14"/>
          <p:cNvSpPr txBox="true"/>
          <p:nvPr/>
        </p:nvSpPr>
        <p:spPr>
          <a:xfrm rot="0">
            <a:off x="9689861" y="2319091"/>
            <a:ext cx="6878093" cy="1589405"/>
          </a:xfrm>
          <a:prstGeom prst="rect">
            <a:avLst/>
          </a:prstGeom>
        </p:spPr>
        <p:txBody>
          <a:bodyPr anchor="t" rtlCol="false" tIns="0" lIns="0" bIns="0" rIns="0">
            <a:spAutoFit/>
          </a:bodyPr>
          <a:lstStyle/>
          <a:p>
            <a:pPr algn="just" marL="496569" indent="-248284" lvl="1">
              <a:lnSpc>
                <a:spcPts val="3219"/>
              </a:lnSpc>
              <a:buFont typeface="Arial"/>
              <a:buChar char="•"/>
            </a:pPr>
            <a:r>
              <a:rPr lang="en-US" sz="2299" spc="-45">
                <a:solidFill>
                  <a:srgbClr val="FEFEFE"/>
                </a:solidFill>
                <a:latin typeface="Montserrat"/>
              </a:rPr>
              <a:t>Families</a:t>
            </a:r>
          </a:p>
          <a:p>
            <a:pPr algn="just" marL="496569" indent="-248284" lvl="1">
              <a:lnSpc>
                <a:spcPts val="3219"/>
              </a:lnSpc>
              <a:buFont typeface="Arial"/>
              <a:buChar char="•"/>
            </a:pPr>
            <a:r>
              <a:rPr lang="en-US" sz="2299" spc="-45">
                <a:solidFill>
                  <a:srgbClr val="FEFEFE"/>
                </a:solidFill>
                <a:latin typeface="Montserrat"/>
              </a:rPr>
              <a:t>Big or Small Gatherings</a:t>
            </a:r>
          </a:p>
          <a:p>
            <a:pPr algn="just" marL="496569" indent="-248284" lvl="1">
              <a:lnSpc>
                <a:spcPts val="3219"/>
              </a:lnSpc>
              <a:buFont typeface="Arial"/>
              <a:buChar char="•"/>
            </a:pPr>
            <a:r>
              <a:rPr lang="en-US" sz="2299" spc="-45">
                <a:solidFill>
                  <a:srgbClr val="FEFEFE"/>
                </a:solidFill>
                <a:latin typeface="Montserrat"/>
              </a:rPr>
              <a:t>Businesses</a:t>
            </a:r>
          </a:p>
          <a:p>
            <a:pPr algn="just" marL="496569" indent="-248284" lvl="1">
              <a:lnSpc>
                <a:spcPts val="3219"/>
              </a:lnSpc>
              <a:buFont typeface="Arial"/>
              <a:buChar char="•"/>
            </a:pPr>
            <a:r>
              <a:rPr lang="en-US" sz="2299" spc="-45">
                <a:solidFill>
                  <a:srgbClr val="FEFEFE"/>
                </a:solidFill>
                <a:latin typeface="Montserrat"/>
              </a:rPr>
              <a:t>etc.</a:t>
            </a:r>
          </a:p>
        </p:txBody>
      </p:sp>
      <p:sp>
        <p:nvSpPr>
          <p:cNvPr name="TextBox 15" id="15"/>
          <p:cNvSpPr txBox="true"/>
          <p:nvPr/>
        </p:nvSpPr>
        <p:spPr>
          <a:xfrm rot="-5400000">
            <a:off x="-3032368" y="4704194"/>
            <a:ext cx="8056506" cy="878613"/>
          </a:xfrm>
          <a:prstGeom prst="rect">
            <a:avLst/>
          </a:prstGeom>
        </p:spPr>
        <p:txBody>
          <a:bodyPr anchor="t" rtlCol="false" tIns="0" lIns="0" bIns="0" rIns="0">
            <a:spAutoFit/>
          </a:bodyPr>
          <a:lstStyle/>
          <a:p>
            <a:pPr algn="ctr" marL="0" indent="0" lvl="0">
              <a:lnSpc>
                <a:spcPts val="7044"/>
              </a:lnSpc>
            </a:pPr>
            <a:r>
              <a:rPr lang="en-US" sz="5635" spc="-112">
                <a:solidFill>
                  <a:srgbClr val="FEFEFE"/>
                </a:solidFill>
                <a:latin typeface="Amsterdam One"/>
              </a:rPr>
              <a:t>Simply Eventful</a:t>
            </a:r>
          </a:p>
        </p:txBody>
      </p:sp>
      <p:sp>
        <p:nvSpPr>
          <p:cNvPr name="TextBox 16" id="16"/>
          <p:cNvSpPr txBox="true"/>
          <p:nvPr/>
        </p:nvSpPr>
        <p:spPr>
          <a:xfrm rot="0">
            <a:off x="9425409" y="5523183"/>
            <a:ext cx="6908508" cy="878708"/>
          </a:xfrm>
          <a:prstGeom prst="rect">
            <a:avLst/>
          </a:prstGeom>
        </p:spPr>
        <p:txBody>
          <a:bodyPr anchor="t" rtlCol="false" tIns="0" lIns="0" bIns="0" rIns="0">
            <a:spAutoFit/>
          </a:bodyPr>
          <a:lstStyle/>
          <a:p>
            <a:pPr algn="just" marL="0" indent="0" lvl="0">
              <a:lnSpc>
                <a:spcPts val="7000"/>
              </a:lnSpc>
            </a:pPr>
            <a:r>
              <a:rPr lang="en-US" sz="5600" spc="-112">
                <a:solidFill>
                  <a:srgbClr val="FEFEFE"/>
                </a:solidFill>
                <a:latin typeface="Montserrat Bold"/>
              </a:rPr>
              <a:t>Audience Interests</a:t>
            </a:r>
          </a:p>
        </p:txBody>
      </p:sp>
      <p:sp>
        <p:nvSpPr>
          <p:cNvPr name="TextBox 17" id="17"/>
          <p:cNvSpPr txBox="true"/>
          <p:nvPr/>
        </p:nvSpPr>
        <p:spPr>
          <a:xfrm rot="0">
            <a:off x="9557635" y="6780508"/>
            <a:ext cx="6878093" cy="1989290"/>
          </a:xfrm>
          <a:prstGeom prst="rect">
            <a:avLst/>
          </a:prstGeom>
        </p:spPr>
        <p:txBody>
          <a:bodyPr anchor="t" rtlCol="false" tIns="0" lIns="0" bIns="0" rIns="0">
            <a:spAutoFit/>
          </a:bodyPr>
          <a:lstStyle/>
          <a:p>
            <a:pPr algn="just">
              <a:lnSpc>
                <a:spcPts val="3219"/>
              </a:lnSpc>
            </a:pPr>
            <a:r>
              <a:rPr lang="en-US" sz="2299" spc="-45">
                <a:solidFill>
                  <a:srgbClr val="FEFEFE"/>
                </a:solidFill>
                <a:latin typeface="Montserrat"/>
              </a:rPr>
              <a:t>A quality and affordable option in the event-coordinating space to host fun and memorable events. From parties to weddings to corporate events for all sorts of people and flexible prices according to client needs.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C6874"/>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grpSp>
        <p:nvGrpSpPr>
          <p:cNvPr name="Group 5" id="5"/>
          <p:cNvGrpSpPr/>
          <p:nvPr/>
        </p:nvGrpSpPr>
        <p:grpSpPr>
          <a:xfrm rot="0">
            <a:off x="2785820" y="1931809"/>
            <a:ext cx="14692261" cy="7685295"/>
            <a:chOff x="0" y="0"/>
            <a:chExt cx="3869567" cy="2024111"/>
          </a:xfrm>
        </p:grpSpPr>
        <p:sp>
          <p:nvSpPr>
            <p:cNvPr name="Freeform 6" id="6"/>
            <p:cNvSpPr/>
            <p:nvPr/>
          </p:nvSpPr>
          <p:spPr>
            <a:xfrm flipH="false" flipV="false" rot="0">
              <a:off x="0" y="0"/>
              <a:ext cx="3869567" cy="2024111"/>
            </a:xfrm>
            <a:custGeom>
              <a:avLst/>
              <a:gdLst/>
              <a:ahLst/>
              <a:cxnLst/>
              <a:rect r="r" b="b" t="t" l="l"/>
              <a:pathLst>
                <a:path h="2024111" w="3869567">
                  <a:moveTo>
                    <a:pt x="0" y="0"/>
                  </a:moveTo>
                  <a:lnTo>
                    <a:pt x="3869567" y="0"/>
                  </a:lnTo>
                  <a:lnTo>
                    <a:pt x="3869567" y="2024111"/>
                  </a:lnTo>
                  <a:lnTo>
                    <a:pt x="0" y="2024111"/>
                  </a:lnTo>
                  <a:close/>
                </a:path>
              </a:pathLst>
            </a:custGeom>
            <a:solidFill>
              <a:srgbClr val="000000">
                <a:alpha val="0"/>
              </a:srgbClr>
            </a:solidFill>
            <a:ln w="38100" cap="sq">
              <a:solidFill>
                <a:srgbClr val="FEFEFE"/>
              </a:solidFill>
              <a:prstDash val="solid"/>
              <a:miter/>
            </a:ln>
          </p:spPr>
        </p:sp>
        <p:sp>
          <p:nvSpPr>
            <p:cNvPr name="TextBox 7" id="7"/>
            <p:cNvSpPr txBox="true"/>
            <p:nvPr/>
          </p:nvSpPr>
          <p:spPr>
            <a:xfrm>
              <a:off x="0" y="-9525"/>
              <a:ext cx="3869567" cy="2033636"/>
            </a:xfrm>
            <a:prstGeom prst="rect">
              <a:avLst/>
            </a:prstGeom>
          </p:spPr>
          <p:txBody>
            <a:bodyPr anchor="ctr" rtlCol="false" tIns="50800" lIns="50800" bIns="50800" rIns="50800"/>
            <a:lstStyle/>
            <a:p>
              <a:pPr algn="ctr">
                <a:lnSpc>
                  <a:spcPts val="2625"/>
                </a:lnSpc>
              </a:pPr>
            </a:p>
          </p:txBody>
        </p:sp>
      </p:grpSp>
      <p:sp>
        <p:nvSpPr>
          <p:cNvPr name="AutoShape 8" id="8"/>
          <p:cNvSpPr/>
          <p:nvPr/>
        </p:nvSpPr>
        <p:spPr>
          <a:xfrm flipV="true">
            <a:off x="12950792" y="3063698"/>
            <a:ext cx="0" cy="5967036"/>
          </a:xfrm>
          <a:prstGeom prst="line">
            <a:avLst/>
          </a:prstGeom>
          <a:ln cap="flat" w="38100">
            <a:solidFill>
              <a:srgbClr val="FFFFFF"/>
            </a:solidFill>
            <a:prstDash val="solid"/>
            <a:headEnd type="diamond" len="lg" w="lg"/>
            <a:tailEnd type="diamond" len="lg" w="lg"/>
          </a:ln>
        </p:spPr>
      </p:sp>
      <p:sp>
        <p:nvSpPr>
          <p:cNvPr name="AutoShape 9" id="9"/>
          <p:cNvSpPr/>
          <p:nvPr/>
        </p:nvSpPr>
        <p:spPr>
          <a:xfrm flipV="true">
            <a:off x="8456916" y="3063698"/>
            <a:ext cx="0" cy="5967036"/>
          </a:xfrm>
          <a:prstGeom prst="line">
            <a:avLst/>
          </a:prstGeom>
          <a:ln cap="flat" w="38100">
            <a:solidFill>
              <a:srgbClr val="FFFFFF"/>
            </a:solidFill>
            <a:prstDash val="solid"/>
            <a:headEnd type="diamond" len="lg" w="lg"/>
            <a:tailEnd type="diamond" len="lg" w="lg"/>
          </a:ln>
        </p:spPr>
      </p:sp>
      <p:sp>
        <p:nvSpPr>
          <p:cNvPr name="Freeform 10" id="10"/>
          <p:cNvSpPr/>
          <p:nvPr/>
        </p:nvSpPr>
        <p:spPr>
          <a:xfrm flipH="false" flipV="false" rot="0">
            <a:off x="3508089" y="5316581"/>
            <a:ext cx="1800910" cy="1800910"/>
          </a:xfrm>
          <a:custGeom>
            <a:avLst/>
            <a:gdLst/>
            <a:ahLst/>
            <a:cxnLst/>
            <a:rect r="r" b="b" t="t" l="l"/>
            <a:pathLst>
              <a:path h="1800910" w="1800910">
                <a:moveTo>
                  <a:pt x="0" y="0"/>
                </a:moveTo>
                <a:lnTo>
                  <a:pt x="1800910" y="0"/>
                </a:lnTo>
                <a:lnTo>
                  <a:pt x="1800910" y="1800910"/>
                </a:lnTo>
                <a:lnTo>
                  <a:pt x="0" y="1800910"/>
                </a:lnTo>
                <a:lnTo>
                  <a:pt x="0" y="0"/>
                </a:lnTo>
                <a:close/>
              </a:path>
            </a:pathLst>
          </a:custGeom>
          <a:blipFill>
            <a:blip r:embed="rId2"/>
            <a:stretch>
              <a:fillRect l="0" t="0" r="0" b="0"/>
            </a:stretch>
          </a:blipFill>
        </p:spPr>
      </p:sp>
      <p:sp>
        <p:nvSpPr>
          <p:cNvPr name="Freeform 11" id="11"/>
          <p:cNvSpPr/>
          <p:nvPr/>
        </p:nvSpPr>
        <p:spPr>
          <a:xfrm flipH="false" flipV="false" rot="0">
            <a:off x="3508089" y="3311358"/>
            <a:ext cx="1800910" cy="1800910"/>
          </a:xfrm>
          <a:custGeom>
            <a:avLst/>
            <a:gdLst/>
            <a:ahLst/>
            <a:cxnLst/>
            <a:rect r="r" b="b" t="t" l="l"/>
            <a:pathLst>
              <a:path h="1800910" w="1800910">
                <a:moveTo>
                  <a:pt x="0" y="0"/>
                </a:moveTo>
                <a:lnTo>
                  <a:pt x="1800910" y="0"/>
                </a:lnTo>
                <a:lnTo>
                  <a:pt x="1800910" y="1800911"/>
                </a:lnTo>
                <a:lnTo>
                  <a:pt x="0" y="1800911"/>
                </a:lnTo>
                <a:lnTo>
                  <a:pt x="0" y="0"/>
                </a:lnTo>
                <a:close/>
              </a:path>
            </a:pathLst>
          </a:custGeom>
          <a:blipFill>
            <a:blip r:embed="rId3"/>
            <a:stretch>
              <a:fillRect l="0" t="0" r="0" b="0"/>
            </a:stretch>
          </a:blipFill>
        </p:spPr>
      </p:sp>
      <p:sp>
        <p:nvSpPr>
          <p:cNvPr name="Freeform 12" id="12"/>
          <p:cNvSpPr/>
          <p:nvPr/>
        </p:nvSpPr>
        <p:spPr>
          <a:xfrm flipH="false" flipV="false" rot="0">
            <a:off x="3508089" y="7321803"/>
            <a:ext cx="1822279" cy="1822279"/>
          </a:xfrm>
          <a:custGeom>
            <a:avLst/>
            <a:gdLst/>
            <a:ahLst/>
            <a:cxnLst/>
            <a:rect r="r" b="b" t="t" l="l"/>
            <a:pathLst>
              <a:path h="1822279" w="1822279">
                <a:moveTo>
                  <a:pt x="0" y="0"/>
                </a:moveTo>
                <a:lnTo>
                  <a:pt x="1822278" y="0"/>
                </a:lnTo>
                <a:lnTo>
                  <a:pt x="1822278" y="1822278"/>
                </a:lnTo>
                <a:lnTo>
                  <a:pt x="0" y="1822278"/>
                </a:lnTo>
                <a:lnTo>
                  <a:pt x="0" y="0"/>
                </a:lnTo>
                <a:close/>
              </a:path>
            </a:pathLst>
          </a:custGeom>
          <a:blipFill>
            <a:blip r:embed="rId4"/>
            <a:stretch>
              <a:fillRect l="0" t="0" r="0" b="0"/>
            </a:stretch>
          </a:blipFill>
        </p:spPr>
      </p:sp>
      <p:sp>
        <p:nvSpPr>
          <p:cNvPr name="TextBox 13" id="13"/>
          <p:cNvSpPr txBox="true"/>
          <p:nvPr/>
        </p:nvSpPr>
        <p:spPr>
          <a:xfrm rot="0">
            <a:off x="13405729" y="2588083"/>
            <a:ext cx="3659241" cy="475615"/>
          </a:xfrm>
          <a:prstGeom prst="rect">
            <a:avLst/>
          </a:prstGeom>
        </p:spPr>
        <p:txBody>
          <a:bodyPr anchor="t" rtlCol="false" tIns="0" lIns="0" bIns="0" rIns="0">
            <a:spAutoFit/>
          </a:bodyPr>
          <a:lstStyle/>
          <a:p>
            <a:pPr algn="ctr" marL="0" indent="0" lvl="0">
              <a:lnSpc>
                <a:spcPts val="3875"/>
              </a:lnSpc>
            </a:pPr>
            <a:r>
              <a:rPr lang="en-US" sz="3100" spc="-62">
                <a:solidFill>
                  <a:srgbClr val="FEFEFE"/>
                </a:solidFill>
                <a:latin typeface="Montserrat Bold"/>
              </a:rPr>
              <a:t>Disadvantages</a:t>
            </a:r>
          </a:p>
        </p:txBody>
      </p:sp>
      <p:sp>
        <p:nvSpPr>
          <p:cNvPr name="TextBox 14" id="14"/>
          <p:cNvSpPr txBox="true"/>
          <p:nvPr/>
        </p:nvSpPr>
        <p:spPr>
          <a:xfrm rot="0">
            <a:off x="8911853" y="2588083"/>
            <a:ext cx="3659241" cy="475615"/>
          </a:xfrm>
          <a:prstGeom prst="rect">
            <a:avLst/>
          </a:prstGeom>
        </p:spPr>
        <p:txBody>
          <a:bodyPr anchor="t" rtlCol="false" tIns="0" lIns="0" bIns="0" rIns="0">
            <a:spAutoFit/>
          </a:bodyPr>
          <a:lstStyle/>
          <a:p>
            <a:pPr algn="ctr" marL="0" indent="0" lvl="0">
              <a:lnSpc>
                <a:spcPts val="3875"/>
              </a:lnSpc>
            </a:pPr>
            <a:r>
              <a:rPr lang="en-US" sz="3100" spc="-62">
                <a:solidFill>
                  <a:srgbClr val="FEFEFE"/>
                </a:solidFill>
                <a:latin typeface="Montserrat Bold"/>
              </a:rPr>
              <a:t>Advantages</a:t>
            </a:r>
          </a:p>
        </p:txBody>
      </p:sp>
      <p:sp>
        <p:nvSpPr>
          <p:cNvPr name="TextBox 15" id="15"/>
          <p:cNvSpPr txBox="true"/>
          <p:nvPr/>
        </p:nvSpPr>
        <p:spPr>
          <a:xfrm rot="0">
            <a:off x="6461831" y="649347"/>
            <a:ext cx="8033396" cy="1043940"/>
          </a:xfrm>
          <a:prstGeom prst="rect">
            <a:avLst/>
          </a:prstGeom>
        </p:spPr>
        <p:txBody>
          <a:bodyPr anchor="t" rtlCol="false" tIns="0" lIns="0" bIns="0" rIns="0">
            <a:spAutoFit/>
          </a:bodyPr>
          <a:lstStyle/>
          <a:p>
            <a:pPr algn="ctr" marL="0" indent="0" lvl="0">
              <a:lnSpc>
                <a:spcPts val="8250"/>
              </a:lnSpc>
            </a:pPr>
            <a:r>
              <a:rPr lang="en-US" sz="6600" spc="-132">
                <a:solidFill>
                  <a:srgbClr val="FEFEFE"/>
                </a:solidFill>
                <a:latin typeface="Montserrat Bold"/>
              </a:rPr>
              <a:t>Market Research</a:t>
            </a:r>
          </a:p>
        </p:txBody>
      </p:sp>
      <p:sp>
        <p:nvSpPr>
          <p:cNvPr name="TextBox 16" id="16"/>
          <p:cNvSpPr txBox="true"/>
          <p:nvPr/>
        </p:nvSpPr>
        <p:spPr>
          <a:xfrm rot="0">
            <a:off x="8895066" y="3882248"/>
            <a:ext cx="3523034" cy="621030"/>
          </a:xfrm>
          <a:prstGeom prst="rect">
            <a:avLst/>
          </a:prstGeom>
        </p:spPr>
        <p:txBody>
          <a:bodyPr anchor="t" rtlCol="false" tIns="0" lIns="0" bIns="0" rIns="0">
            <a:spAutoFit/>
          </a:bodyPr>
          <a:lstStyle/>
          <a:p>
            <a:pPr algn="just" marL="388620" indent="-194310" lvl="1">
              <a:lnSpc>
                <a:spcPts val="2520"/>
              </a:lnSpc>
              <a:buFont typeface="Arial"/>
              <a:buChar char="•"/>
            </a:pPr>
            <a:r>
              <a:rPr lang="en-US" sz="1800" spc="-36">
                <a:solidFill>
                  <a:srgbClr val="FEFEFE"/>
                </a:solidFill>
                <a:latin typeface="Montserrat"/>
              </a:rPr>
              <a:t>Wide portfolio.</a:t>
            </a:r>
          </a:p>
          <a:p>
            <a:pPr algn="just" marL="388620" indent="-194310" lvl="1">
              <a:lnSpc>
                <a:spcPts val="2520"/>
              </a:lnSpc>
              <a:buFont typeface="Arial"/>
              <a:buChar char="•"/>
            </a:pPr>
            <a:r>
              <a:rPr lang="en-US" sz="1800" spc="-36">
                <a:solidFill>
                  <a:srgbClr val="FEFEFE"/>
                </a:solidFill>
                <a:latin typeface="Montserrat"/>
              </a:rPr>
              <a:t>Huge selection of services. </a:t>
            </a:r>
          </a:p>
        </p:txBody>
      </p:sp>
      <p:sp>
        <p:nvSpPr>
          <p:cNvPr name="TextBox 17" id="17"/>
          <p:cNvSpPr txBox="true"/>
          <p:nvPr/>
        </p:nvSpPr>
        <p:spPr>
          <a:xfrm rot="0">
            <a:off x="8895066" y="5730308"/>
            <a:ext cx="3692815" cy="935355"/>
          </a:xfrm>
          <a:prstGeom prst="rect">
            <a:avLst/>
          </a:prstGeom>
        </p:spPr>
        <p:txBody>
          <a:bodyPr anchor="t" rtlCol="false" tIns="0" lIns="0" bIns="0" rIns="0">
            <a:spAutoFit/>
          </a:bodyPr>
          <a:lstStyle/>
          <a:p>
            <a:pPr algn="just" marL="388620" indent="-194310" lvl="1">
              <a:lnSpc>
                <a:spcPts val="2520"/>
              </a:lnSpc>
              <a:buFont typeface="Arial"/>
              <a:buChar char="•"/>
            </a:pPr>
            <a:r>
              <a:rPr lang="en-US" sz="1800" spc="-36">
                <a:solidFill>
                  <a:srgbClr val="FEFEFE"/>
                </a:solidFill>
                <a:latin typeface="Montserrat"/>
              </a:rPr>
              <a:t>Very creative ideas.</a:t>
            </a:r>
          </a:p>
          <a:p>
            <a:pPr algn="just" marL="388620" indent="-194310" lvl="1">
              <a:lnSpc>
                <a:spcPts val="2520"/>
              </a:lnSpc>
              <a:buFont typeface="Arial"/>
              <a:buChar char="•"/>
            </a:pPr>
            <a:r>
              <a:rPr lang="en-US" sz="1800" spc="-36">
                <a:solidFill>
                  <a:srgbClr val="FEFEFE"/>
                </a:solidFill>
                <a:latin typeface="Montserrat"/>
              </a:rPr>
              <a:t>Focus on minute details.</a:t>
            </a:r>
          </a:p>
          <a:p>
            <a:pPr algn="just" marL="388620" indent="-194310" lvl="1">
              <a:lnSpc>
                <a:spcPts val="2520"/>
              </a:lnSpc>
              <a:buFont typeface="Arial"/>
              <a:buChar char="•"/>
            </a:pPr>
            <a:r>
              <a:rPr lang="en-US" sz="1800" spc="-36">
                <a:solidFill>
                  <a:srgbClr val="FEFEFE"/>
                </a:solidFill>
                <a:latin typeface="Montserrat"/>
              </a:rPr>
              <a:t>Great for small events.</a:t>
            </a:r>
          </a:p>
        </p:txBody>
      </p:sp>
      <p:sp>
        <p:nvSpPr>
          <p:cNvPr name="TextBox 18" id="18"/>
          <p:cNvSpPr txBox="true"/>
          <p:nvPr/>
        </p:nvSpPr>
        <p:spPr>
          <a:xfrm rot="0">
            <a:off x="13388942" y="5258821"/>
            <a:ext cx="3433413" cy="1878330"/>
          </a:xfrm>
          <a:prstGeom prst="rect">
            <a:avLst/>
          </a:prstGeom>
        </p:spPr>
        <p:txBody>
          <a:bodyPr anchor="t" rtlCol="false" tIns="0" lIns="0" bIns="0" rIns="0">
            <a:spAutoFit/>
          </a:bodyPr>
          <a:lstStyle/>
          <a:p>
            <a:pPr algn="just" marL="388620" indent="-194310" lvl="1">
              <a:lnSpc>
                <a:spcPts val="2520"/>
              </a:lnSpc>
              <a:buFont typeface="Arial"/>
              <a:buChar char="•"/>
            </a:pPr>
            <a:r>
              <a:rPr lang="en-US" sz="1800" spc="-36">
                <a:solidFill>
                  <a:srgbClr val="FEFEFE"/>
                </a:solidFill>
                <a:latin typeface="Montserrat"/>
              </a:rPr>
              <a:t>The website lacks a professional appearance.</a:t>
            </a:r>
          </a:p>
          <a:p>
            <a:pPr algn="just" marL="388620" indent="-194310" lvl="1">
              <a:lnSpc>
                <a:spcPts val="2520"/>
              </a:lnSpc>
              <a:buFont typeface="Arial"/>
              <a:buChar char="•"/>
            </a:pPr>
            <a:r>
              <a:rPr lang="en-US" sz="1800" spc="-36">
                <a:solidFill>
                  <a:srgbClr val="FEFEFE"/>
                </a:solidFill>
                <a:latin typeface="Montserrat"/>
              </a:rPr>
              <a:t>Absence of pricing throughout.</a:t>
            </a:r>
          </a:p>
          <a:p>
            <a:pPr algn="just" marL="388620" indent="-194310" lvl="1">
              <a:lnSpc>
                <a:spcPts val="2520"/>
              </a:lnSpc>
              <a:buFont typeface="Arial"/>
              <a:buChar char="•"/>
            </a:pPr>
            <a:r>
              <a:rPr lang="en-US" sz="1800" spc="-36">
                <a:solidFill>
                  <a:srgbClr val="FEFEFE"/>
                </a:solidFill>
                <a:latin typeface="Montserrat"/>
              </a:rPr>
              <a:t>A lack of indication to a physical address.</a:t>
            </a:r>
          </a:p>
        </p:txBody>
      </p:sp>
      <p:sp>
        <p:nvSpPr>
          <p:cNvPr name="TextBox 19" id="19"/>
          <p:cNvSpPr txBox="true"/>
          <p:nvPr/>
        </p:nvSpPr>
        <p:spPr>
          <a:xfrm rot="-5400000">
            <a:off x="-3013840" y="4704194"/>
            <a:ext cx="8056506" cy="878613"/>
          </a:xfrm>
          <a:prstGeom prst="rect">
            <a:avLst/>
          </a:prstGeom>
        </p:spPr>
        <p:txBody>
          <a:bodyPr anchor="t" rtlCol="false" tIns="0" lIns="0" bIns="0" rIns="0">
            <a:spAutoFit/>
          </a:bodyPr>
          <a:lstStyle/>
          <a:p>
            <a:pPr algn="ctr" marL="0" indent="0" lvl="0">
              <a:lnSpc>
                <a:spcPts val="7044"/>
              </a:lnSpc>
            </a:pPr>
            <a:r>
              <a:rPr lang="en-US" sz="5635" spc="-112">
                <a:solidFill>
                  <a:srgbClr val="DC6874"/>
                </a:solidFill>
                <a:latin typeface="Amsterdam One"/>
              </a:rPr>
              <a:t>Simply Eventful</a:t>
            </a:r>
          </a:p>
        </p:txBody>
      </p:sp>
      <p:sp>
        <p:nvSpPr>
          <p:cNvPr name="TextBox 20" id="20"/>
          <p:cNvSpPr txBox="true"/>
          <p:nvPr/>
        </p:nvSpPr>
        <p:spPr>
          <a:xfrm rot="0">
            <a:off x="5208455" y="2588083"/>
            <a:ext cx="3659241" cy="475615"/>
          </a:xfrm>
          <a:prstGeom prst="rect">
            <a:avLst/>
          </a:prstGeom>
        </p:spPr>
        <p:txBody>
          <a:bodyPr anchor="t" rtlCol="false" tIns="0" lIns="0" bIns="0" rIns="0">
            <a:spAutoFit/>
          </a:bodyPr>
          <a:lstStyle/>
          <a:p>
            <a:pPr algn="ctr" marL="0" indent="0" lvl="0">
              <a:lnSpc>
                <a:spcPts val="3875"/>
              </a:lnSpc>
            </a:pPr>
            <a:r>
              <a:rPr lang="en-US" sz="3100" spc="-62">
                <a:solidFill>
                  <a:srgbClr val="FEFEFE"/>
                </a:solidFill>
                <a:latin typeface="Montserrat Bold"/>
              </a:rPr>
              <a:t>Cost</a:t>
            </a:r>
          </a:p>
        </p:txBody>
      </p:sp>
      <p:sp>
        <p:nvSpPr>
          <p:cNvPr name="TextBox 21" id="21"/>
          <p:cNvSpPr txBox="true"/>
          <p:nvPr/>
        </p:nvSpPr>
        <p:spPr>
          <a:xfrm rot="0">
            <a:off x="6057386" y="6044633"/>
            <a:ext cx="1961380" cy="306705"/>
          </a:xfrm>
          <a:prstGeom prst="rect">
            <a:avLst/>
          </a:prstGeom>
        </p:spPr>
        <p:txBody>
          <a:bodyPr anchor="t" rtlCol="false" tIns="0" lIns="0" bIns="0" rIns="0">
            <a:spAutoFit/>
          </a:bodyPr>
          <a:lstStyle/>
          <a:p>
            <a:pPr algn="ctr">
              <a:lnSpc>
                <a:spcPts val="2520"/>
              </a:lnSpc>
            </a:pPr>
            <a:r>
              <a:rPr lang="en-US" sz="1800" spc="-36">
                <a:solidFill>
                  <a:srgbClr val="FEFEFE"/>
                </a:solidFill>
                <a:latin typeface="Montserrat Bold"/>
              </a:rPr>
              <a:t>Not mentioned.</a:t>
            </a:r>
          </a:p>
        </p:txBody>
      </p:sp>
      <p:sp>
        <p:nvSpPr>
          <p:cNvPr name="TextBox 22" id="22"/>
          <p:cNvSpPr txBox="true"/>
          <p:nvPr/>
        </p:nvSpPr>
        <p:spPr>
          <a:xfrm rot="0">
            <a:off x="6057386" y="3882248"/>
            <a:ext cx="1961380" cy="621030"/>
          </a:xfrm>
          <a:prstGeom prst="rect">
            <a:avLst/>
          </a:prstGeom>
        </p:spPr>
        <p:txBody>
          <a:bodyPr anchor="t" rtlCol="false" tIns="0" lIns="0" bIns="0" rIns="0">
            <a:spAutoFit/>
          </a:bodyPr>
          <a:lstStyle/>
          <a:p>
            <a:pPr algn="ctr">
              <a:lnSpc>
                <a:spcPts val="2520"/>
              </a:lnSpc>
            </a:pPr>
            <a:r>
              <a:rPr lang="en-US" sz="1800" spc="-36">
                <a:solidFill>
                  <a:srgbClr val="FEFEFE"/>
                </a:solidFill>
                <a:latin typeface="Montserrat Bold"/>
              </a:rPr>
              <a:t>Starting from 2000 AED</a:t>
            </a:r>
          </a:p>
        </p:txBody>
      </p:sp>
      <p:sp>
        <p:nvSpPr>
          <p:cNvPr name="TextBox 23" id="23"/>
          <p:cNvSpPr txBox="true"/>
          <p:nvPr/>
        </p:nvSpPr>
        <p:spPr>
          <a:xfrm rot="0">
            <a:off x="13388942" y="3567923"/>
            <a:ext cx="3546327" cy="1249680"/>
          </a:xfrm>
          <a:prstGeom prst="rect">
            <a:avLst/>
          </a:prstGeom>
        </p:spPr>
        <p:txBody>
          <a:bodyPr anchor="t" rtlCol="false" tIns="0" lIns="0" bIns="0" rIns="0">
            <a:spAutoFit/>
          </a:bodyPr>
          <a:lstStyle/>
          <a:p>
            <a:pPr algn="just" marL="388620" indent="-194310" lvl="1">
              <a:lnSpc>
                <a:spcPts val="2520"/>
              </a:lnSpc>
              <a:buFont typeface="Arial"/>
              <a:buChar char="•"/>
            </a:pPr>
            <a:r>
              <a:rPr lang="en-US" sz="1800" spc="-36">
                <a:solidFill>
                  <a:srgbClr val="FEFEFE"/>
                </a:solidFill>
                <a:latin typeface="Montserrat"/>
              </a:rPr>
              <a:t>Their services and rentals are far from budgetary.</a:t>
            </a:r>
          </a:p>
          <a:p>
            <a:pPr algn="just" marL="388620" indent="-194310" lvl="1">
              <a:lnSpc>
                <a:spcPts val="2520"/>
              </a:lnSpc>
              <a:buFont typeface="Arial"/>
              <a:buChar char="•"/>
            </a:pPr>
            <a:r>
              <a:rPr lang="en-US" sz="1800" spc="-36">
                <a:solidFill>
                  <a:srgbClr val="FEFEFE"/>
                </a:solidFill>
                <a:latin typeface="Montserrat"/>
              </a:rPr>
              <a:t>Not very suitable for small events. </a:t>
            </a:r>
          </a:p>
        </p:txBody>
      </p:sp>
      <p:sp>
        <p:nvSpPr>
          <p:cNvPr name="TextBox 24" id="24"/>
          <p:cNvSpPr txBox="true"/>
          <p:nvPr/>
        </p:nvSpPr>
        <p:spPr>
          <a:xfrm rot="0">
            <a:off x="6057386" y="8060540"/>
            <a:ext cx="1961380" cy="306705"/>
          </a:xfrm>
          <a:prstGeom prst="rect">
            <a:avLst/>
          </a:prstGeom>
        </p:spPr>
        <p:txBody>
          <a:bodyPr anchor="t" rtlCol="false" tIns="0" lIns="0" bIns="0" rIns="0">
            <a:spAutoFit/>
          </a:bodyPr>
          <a:lstStyle/>
          <a:p>
            <a:pPr algn="ctr">
              <a:lnSpc>
                <a:spcPts val="2520"/>
              </a:lnSpc>
            </a:pPr>
            <a:r>
              <a:rPr lang="en-US" sz="1800" spc="-36">
                <a:solidFill>
                  <a:srgbClr val="FEFEFE"/>
                </a:solidFill>
                <a:latin typeface="Montserrat Bold"/>
              </a:rPr>
              <a:t>Not mentioned.</a:t>
            </a:r>
          </a:p>
        </p:txBody>
      </p:sp>
      <p:sp>
        <p:nvSpPr>
          <p:cNvPr name="TextBox 25" id="25"/>
          <p:cNvSpPr txBox="true"/>
          <p:nvPr/>
        </p:nvSpPr>
        <p:spPr>
          <a:xfrm rot="0">
            <a:off x="8895066" y="7589052"/>
            <a:ext cx="3692815" cy="1249680"/>
          </a:xfrm>
          <a:prstGeom prst="rect">
            <a:avLst/>
          </a:prstGeom>
        </p:spPr>
        <p:txBody>
          <a:bodyPr anchor="t" rtlCol="false" tIns="0" lIns="0" bIns="0" rIns="0">
            <a:spAutoFit/>
          </a:bodyPr>
          <a:lstStyle/>
          <a:p>
            <a:pPr marL="388620" indent="-194310" lvl="1">
              <a:lnSpc>
                <a:spcPts val="2520"/>
              </a:lnSpc>
              <a:buFont typeface="Arial"/>
              <a:buChar char="•"/>
            </a:pPr>
            <a:r>
              <a:rPr lang="en-US" sz="1800" spc="-36">
                <a:solidFill>
                  <a:srgbClr val="FEFEFE"/>
                </a:solidFill>
                <a:latin typeface="Montserrat"/>
              </a:rPr>
              <a:t>Unique, stylized events.</a:t>
            </a:r>
          </a:p>
          <a:p>
            <a:pPr marL="388620" indent="-194310" lvl="1">
              <a:lnSpc>
                <a:spcPts val="2520"/>
              </a:lnSpc>
              <a:buFont typeface="Arial"/>
              <a:buChar char="•"/>
            </a:pPr>
            <a:r>
              <a:rPr lang="en-US" sz="1800" spc="-36">
                <a:solidFill>
                  <a:srgbClr val="FEFEFE"/>
                </a:solidFill>
                <a:latin typeface="Montserrat"/>
              </a:rPr>
              <a:t>High-quality and prestigious.</a:t>
            </a:r>
          </a:p>
          <a:p>
            <a:pPr algn="l" marL="388620" indent="-194310" lvl="1">
              <a:lnSpc>
                <a:spcPts val="2520"/>
              </a:lnSpc>
              <a:buFont typeface="Arial"/>
              <a:buChar char="•"/>
            </a:pPr>
            <a:r>
              <a:rPr lang="en-US" sz="1800" spc="-36">
                <a:solidFill>
                  <a:srgbClr val="FEFEFE"/>
                </a:solidFill>
                <a:latin typeface="Montserrat"/>
              </a:rPr>
              <a:t>Suitable for weddings and big gatherings.</a:t>
            </a:r>
          </a:p>
        </p:txBody>
      </p:sp>
      <p:sp>
        <p:nvSpPr>
          <p:cNvPr name="TextBox 26" id="26"/>
          <p:cNvSpPr txBox="true"/>
          <p:nvPr/>
        </p:nvSpPr>
        <p:spPr>
          <a:xfrm rot="0">
            <a:off x="13388942" y="7746215"/>
            <a:ext cx="3692815" cy="935355"/>
          </a:xfrm>
          <a:prstGeom prst="rect">
            <a:avLst/>
          </a:prstGeom>
        </p:spPr>
        <p:txBody>
          <a:bodyPr anchor="t" rtlCol="false" tIns="0" lIns="0" bIns="0" rIns="0">
            <a:spAutoFit/>
          </a:bodyPr>
          <a:lstStyle/>
          <a:p>
            <a:pPr algn="just" marL="388620" indent="-194310" lvl="1">
              <a:lnSpc>
                <a:spcPts val="2520"/>
              </a:lnSpc>
              <a:buFont typeface="Arial"/>
              <a:buChar char="•"/>
            </a:pPr>
            <a:r>
              <a:rPr lang="en-US" sz="1800" spc="-36">
                <a:solidFill>
                  <a:srgbClr val="FEFEFE"/>
                </a:solidFill>
                <a:latin typeface="Montserrat"/>
              </a:rPr>
              <a:t>There’s no website.</a:t>
            </a:r>
          </a:p>
          <a:p>
            <a:pPr algn="just" marL="388620" indent="-194310" lvl="1">
              <a:lnSpc>
                <a:spcPts val="2520"/>
              </a:lnSpc>
              <a:buFont typeface="Arial"/>
              <a:buChar char="•"/>
            </a:pPr>
            <a:r>
              <a:rPr lang="en-US" sz="1800" spc="-36">
                <a:solidFill>
                  <a:srgbClr val="FEFEFE"/>
                </a:solidFill>
                <a:latin typeface="Montserrat"/>
              </a:rPr>
              <a:t>No details about the service anywhere.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2020346" y="3111946"/>
            <a:ext cx="16267654" cy="7175054"/>
            <a:chOff x="0" y="0"/>
            <a:chExt cx="2520285" cy="1111604"/>
          </a:xfrm>
        </p:grpSpPr>
        <p:sp>
          <p:nvSpPr>
            <p:cNvPr name="Freeform 3" id="3"/>
            <p:cNvSpPr/>
            <p:nvPr/>
          </p:nvSpPr>
          <p:spPr>
            <a:xfrm flipH="false" flipV="false" rot="0">
              <a:off x="0" y="0"/>
              <a:ext cx="2520285" cy="1111604"/>
            </a:xfrm>
            <a:custGeom>
              <a:avLst/>
              <a:gdLst/>
              <a:ahLst/>
              <a:cxnLst/>
              <a:rect r="r" b="b" t="t" l="l"/>
              <a:pathLst>
                <a:path h="1111604" w="2520285">
                  <a:moveTo>
                    <a:pt x="0" y="0"/>
                  </a:moveTo>
                  <a:lnTo>
                    <a:pt x="2520285" y="0"/>
                  </a:lnTo>
                  <a:lnTo>
                    <a:pt x="2520285" y="1111604"/>
                  </a:lnTo>
                  <a:lnTo>
                    <a:pt x="0" y="1111604"/>
                  </a:lnTo>
                  <a:close/>
                </a:path>
              </a:pathLst>
            </a:custGeom>
            <a:blipFill>
              <a:blip r:embed="rId2">
                <a:alphaModFix amt="43999"/>
              </a:blip>
              <a:stretch>
                <a:fillRect l="0" t="-111083" r="0" b="-111083"/>
              </a:stretch>
            </a:blipFill>
          </p:spPr>
        </p:sp>
      </p:grpSp>
      <p:grpSp>
        <p:nvGrpSpPr>
          <p:cNvPr name="Group 4" id="4"/>
          <p:cNvGrpSpPr/>
          <p:nvPr/>
        </p:nvGrpSpPr>
        <p:grpSpPr>
          <a:xfrm rot="0">
            <a:off x="0" y="0"/>
            <a:ext cx="2020346" cy="10287000"/>
            <a:chOff x="0" y="0"/>
            <a:chExt cx="532108" cy="2709333"/>
          </a:xfrm>
        </p:grpSpPr>
        <p:sp>
          <p:nvSpPr>
            <p:cNvPr name="Freeform 5" id="5"/>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EAA699"/>
            </a:solidFill>
          </p:spPr>
        </p:sp>
        <p:sp>
          <p:nvSpPr>
            <p:cNvPr name="TextBox 6" id="6"/>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grpSp>
        <p:nvGrpSpPr>
          <p:cNvPr name="Group 7" id="7"/>
          <p:cNvGrpSpPr/>
          <p:nvPr/>
        </p:nvGrpSpPr>
        <p:grpSpPr>
          <a:xfrm rot="0">
            <a:off x="16453001" y="1028700"/>
            <a:ext cx="806299" cy="80629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71013"/>
              </a:solidFill>
              <a:prstDash val="solid"/>
              <a:miter/>
            </a:ln>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2625"/>
                </a:lnSpc>
              </a:pPr>
            </a:p>
          </p:txBody>
        </p:sp>
      </p:grpSp>
      <p:sp>
        <p:nvSpPr>
          <p:cNvPr name="Freeform 10" id="10"/>
          <p:cNvSpPr/>
          <p:nvPr/>
        </p:nvSpPr>
        <p:spPr>
          <a:xfrm flipH="false" flipV="false" rot="0">
            <a:off x="16722935" y="1232688"/>
            <a:ext cx="266431" cy="398322"/>
          </a:xfrm>
          <a:custGeom>
            <a:avLst/>
            <a:gdLst/>
            <a:ahLst/>
            <a:cxnLst/>
            <a:rect r="r" b="b" t="t" l="l"/>
            <a:pathLst>
              <a:path h="398322" w="266431">
                <a:moveTo>
                  <a:pt x="0" y="0"/>
                </a:moveTo>
                <a:lnTo>
                  <a:pt x="266431" y="0"/>
                </a:lnTo>
                <a:lnTo>
                  <a:pt x="266431" y="398322"/>
                </a:lnTo>
                <a:lnTo>
                  <a:pt x="0" y="3983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817112" y="3881933"/>
            <a:ext cx="532262" cy="634590"/>
          </a:xfrm>
          <a:custGeom>
            <a:avLst/>
            <a:gdLst/>
            <a:ahLst/>
            <a:cxnLst/>
            <a:rect r="r" b="b" t="t" l="l"/>
            <a:pathLst>
              <a:path h="634590" w="532262">
                <a:moveTo>
                  <a:pt x="0" y="0"/>
                </a:moveTo>
                <a:lnTo>
                  <a:pt x="532262" y="0"/>
                </a:lnTo>
                <a:lnTo>
                  <a:pt x="532262" y="634589"/>
                </a:lnTo>
                <a:lnTo>
                  <a:pt x="0" y="6345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2855722" y="3892976"/>
            <a:ext cx="737303" cy="666254"/>
          </a:xfrm>
          <a:custGeom>
            <a:avLst/>
            <a:gdLst/>
            <a:ahLst/>
            <a:cxnLst/>
            <a:rect r="r" b="b" t="t" l="l"/>
            <a:pathLst>
              <a:path h="666254" w="737303">
                <a:moveTo>
                  <a:pt x="0" y="0"/>
                </a:moveTo>
                <a:lnTo>
                  <a:pt x="737303" y="0"/>
                </a:lnTo>
                <a:lnTo>
                  <a:pt x="737303" y="666254"/>
                </a:lnTo>
                <a:lnTo>
                  <a:pt x="0" y="666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2759241" y="6451347"/>
            <a:ext cx="759047" cy="759047"/>
          </a:xfrm>
          <a:custGeom>
            <a:avLst/>
            <a:gdLst/>
            <a:ahLst/>
            <a:cxnLst/>
            <a:rect r="r" b="b" t="t" l="l"/>
            <a:pathLst>
              <a:path h="759047" w="759047">
                <a:moveTo>
                  <a:pt x="0" y="0"/>
                </a:moveTo>
                <a:lnTo>
                  <a:pt x="759047" y="0"/>
                </a:lnTo>
                <a:lnTo>
                  <a:pt x="759047" y="759047"/>
                </a:lnTo>
                <a:lnTo>
                  <a:pt x="0" y="7590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7886624" y="6452991"/>
            <a:ext cx="620659" cy="759047"/>
          </a:xfrm>
          <a:custGeom>
            <a:avLst/>
            <a:gdLst/>
            <a:ahLst/>
            <a:cxnLst/>
            <a:rect r="r" b="b" t="t" l="l"/>
            <a:pathLst>
              <a:path h="759047" w="620659">
                <a:moveTo>
                  <a:pt x="0" y="0"/>
                </a:moveTo>
                <a:lnTo>
                  <a:pt x="620659" y="0"/>
                </a:lnTo>
                <a:lnTo>
                  <a:pt x="620659" y="759047"/>
                </a:lnTo>
                <a:lnTo>
                  <a:pt x="0" y="7590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7938377" y="6514639"/>
            <a:ext cx="517154" cy="632463"/>
          </a:xfrm>
          <a:custGeom>
            <a:avLst/>
            <a:gdLst/>
            <a:ahLst/>
            <a:cxnLst/>
            <a:rect r="r" b="b" t="t" l="l"/>
            <a:pathLst>
              <a:path h="632463" w="517154">
                <a:moveTo>
                  <a:pt x="0" y="0"/>
                </a:moveTo>
                <a:lnTo>
                  <a:pt x="517153" y="0"/>
                </a:lnTo>
                <a:lnTo>
                  <a:pt x="517153" y="632463"/>
                </a:lnTo>
                <a:lnTo>
                  <a:pt x="0" y="63246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7991465" y="6581209"/>
            <a:ext cx="410977" cy="502612"/>
          </a:xfrm>
          <a:custGeom>
            <a:avLst/>
            <a:gdLst/>
            <a:ahLst/>
            <a:cxnLst/>
            <a:rect r="r" b="b" t="t" l="l"/>
            <a:pathLst>
              <a:path h="502612" w="410977">
                <a:moveTo>
                  <a:pt x="0" y="0"/>
                </a:moveTo>
                <a:lnTo>
                  <a:pt x="410977" y="0"/>
                </a:lnTo>
                <a:lnTo>
                  <a:pt x="410977" y="502612"/>
                </a:lnTo>
                <a:lnTo>
                  <a:pt x="0" y="5026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2855722" y="6516283"/>
            <a:ext cx="642906" cy="694110"/>
          </a:xfrm>
          <a:custGeom>
            <a:avLst/>
            <a:gdLst/>
            <a:ahLst/>
            <a:cxnLst/>
            <a:rect r="r" b="b" t="t" l="l"/>
            <a:pathLst>
              <a:path h="694110" w="642906">
                <a:moveTo>
                  <a:pt x="0" y="0"/>
                </a:moveTo>
                <a:lnTo>
                  <a:pt x="642906" y="0"/>
                </a:lnTo>
                <a:lnTo>
                  <a:pt x="642906" y="694111"/>
                </a:lnTo>
                <a:lnTo>
                  <a:pt x="0" y="69411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7826655" y="3866223"/>
            <a:ext cx="631748" cy="636376"/>
          </a:xfrm>
          <a:custGeom>
            <a:avLst/>
            <a:gdLst/>
            <a:ahLst/>
            <a:cxnLst/>
            <a:rect r="r" b="b" t="t" l="l"/>
            <a:pathLst>
              <a:path h="636376" w="631748">
                <a:moveTo>
                  <a:pt x="0" y="0"/>
                </a:moveTo>
                <a:lnTo>
                  <a:pt x="631748" y="0"/>
                </a:lnTo>
                <a:lnTo>
                  <a:pt x="631748" y="636376"/>
                </a:lnTo>
                <a:lnTo>
                  <a:pt x="0" y="6363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9" id="19"/>
          <p:cNvSpPr txBox="true"/>
          <p:nvPr/>
        </p:nvSpPr>
        <p:spPr>
          <a:xfrm rot="-5400000">
            <a:off x="-3365788" y="4704194"/>
            <a:ext cx="8760399" cy="878613"/>
          </a:xfrm>
          <a:prstGeom prst="rect">
            <a:avLst/>
          </a:prstGeom>
        </p:spPr>
        <p:txBody>
          <a:bodyPr anchor="t" rtlCol="false" tIns="0" lIns="0" bIns="0" rIns="0">
            <a:spAutoFit/>
          </a:bodyPr>
          <a:lstStyle/>
          <a:p>
            <a:pPr algn="ctr" marL="0" indent="0" lvl="0">
              <a:lnSpc>
                <a:spcPts val="7044"/>
              </a:lnSpc>
            </a:pPr>
            <a:r>
              <a:rPr lang="en-US" sz="5635" spc="-112">
                <a:solidFill>
                  <a:srgbClr val="FEFEFE"/>
                </a:solidFill>
                <a:latin typeface="Amsterdam One"/>
              </a:rPr>
              <a:t>Simply Eventful</a:t>
            </a:r>
          </a:p>
        </p:txBody>
      </p:sp>
      <p:sp>
        <p:nvSpPr>
          <p:cNvPr name="TextBox 20" id="20"/>
          <p:cNvSpPr txBox="true"/>
          <p:nvPr/>
        </p:nvSpPr>
        <p:spPr>
          <a:xfrm rot="0">
            <a:off x="2759241" y="1553878"/>
            <a:ext cx="5364738" cy="878708"/>
          </a:xfrm>
          <a:prstGeom prst="rect">
            <a:avLst/>
          </a:prstGeom>
        </p:spPr>
        <p:txBody>
          <a:bodyPr anchor="t" rtlCol="false" tIns="0" lIns="0" bIns="0" rIns="0">
            <a:spAutoFit/>
          </a:bodyPr>
          <a:lstStyle/>
          <a:p>
            <a:pPr marL="0" indent="0" lvl="0">
              <a:lnSpc>
                <a:spcPts val="7000"/>
              </a:lnSpc>
            </a:pPr>
            <a:r>
              <a:rPr lang="en-US" sz="5600" spc="-112">
                <a:solidFill>
                  <a:srgbClr val="644222"/>
                </a:solidFill>
                <a:latin typeface="Montserrat Bold"/>
              </a:rPr>
              <a:t>Key Features</a:t>
            </a:r>
          </a:p>
        </p:txBody>
      </p:sp>
      <p:sp>
        <p:nvSpPr>
          <p:cNvPr name="TextBox 21" id="21"/>
          <p:cNvSpPr txBox="true"/>
          <p:nvPr/>
        </p:nvSpPr>
        <p:spPr>
          <a:xfrm rot="0">
            <a:off x="2759241" y="7281515"/>
            <a:ext cx="3470108" cy="356169"/>
          </a:xfrm>
          <a:prstGeom prst="rect">
            <a:avLst/>
          </a:prstGeom>
        </p:spPr>
        <p:txBody>
          <a:bodyPr anchor="t" rtlCol="false" tIns="0" lIns="0" bIns="0" rIns="0">
            <a:spAutoFit/>
          </a:bodyPr>
          <a:lstStyle/>
          <a:p>
            <a:pPr algn="just">
              <a:lnSpc>
                <a:spcPts val="2940"/>
              </a:lnSpc>
            </a:pPr>
            <a:r>
              <a:rPr lang="en-US" sz="2100" spc="-42">
                <a:solidFill>
                  <a:srgbClr val="644222"/>
                </a:solidFill>
                <a:latin typeface="Montserrat Medium"/>
              </a:rPr>
              <a:t>Collaborative</a:t>
            </a:r>
          </a:p>
        </p:txBody>
      </p:sp>
      <p:sp>
        <p:nvSpPr>
          <p:cNvPr name="TextBox 22" id="22"/>
          <p:cNvSpPr txBox="true"/>
          <p:nvPr/>
        </p:nvSpPr>
        <p:spPr>
          <a:xfrm rot="0">
            <a:off x="2855426" y="7794886"/>
            <a:ext cx="4009597" cy="1461770"/>
          </a:xfrm>
          <a:prstGeom prst="rect">
            <a:avLst/>
          </a:prstGeom>
        </p:spPr>
        <p:txBody>
          <a:bodyPr anchor="t" rtlCol="false" tIns="0" lIns="0" bIns="0" rIns="0">
            <a:spAutoFit/>
          </a:bodyPr>
          <a:lstStyle/>
          <a:p>
            <a:pPr algn="just">
              <a:lnSpc>
                <a:spcPts val="2380"/>
              </a:lnSpc>
            </a:pPr>
            <a:r>
              <a:rPr lang="en-US" sz="1700" spc="-34">
                <a:solidFill>
                  <a:srgbClr val="644222"/>
                </a:solidFill>
                <a:latin typeface="Montserrat"/>
              </a:rPr>
              <a:t>We actively becomes a part of its clients’ teams throughout the event planning process to ensure there’s a personalized and exceptional experience.</a:t>
            </a:r>
          </a:p>
        </p:txBody>
      </p:sp>
      <p:sp>
        <p:nvSpPr>
          <p:cNvPr name="TextBox 23" id="23"/>
          <p:cNvSpPr txBox="true"/>
          <p:nvPr/>
        </p:nvSpPr>
        <p:spPr>
          <a:xfrm rot="0">
            <a:off x="7883043" y="7283160"/>
            <a:ext cx="3470108" cy="356169"/>
          </a:xfrm>
          <a:prstGeom prst="rect">
            <a:avLst/>
          </a:prstGeom>
        </p:spPr>
        <p:txBody>
          <a:bodyPr anchor="t" rtlCol="false" tIns="0" lIns="0" bIns="0" rIns="0">
            <a:spAutoFit/>
          </a:bodyPr>
          <a:lstStyle/>
          <a:p>
            <a:pPr algn="just">
              <a:lnSpc>
                <a:spcPts val="2940"/>
              </a:lnSpc>
            </a:pPr>
            <a:r>
              <a:rPr lang="en-US" sz="2100" spc="-42">
                <a:solidFill>
                  <a:srgbClr val="644222"/>
                </a:solidFill>
                <a:latin typeface="Montserrat Medium"/>
              </a:rPr>
              <a:t>Reliable</a:t>
            </a:r>
          </a:p>
        </p:txBody>
      </p:sp>
      <p:sp>
        <p:nvSpPr>
          <p:cNvPr name="TextBox 24" id="24"/>
          <p:cNvSpPr txBox="true"/>
          <p:nvPr/>
        </p:nvSpPr>
        <p:spPr>
          <a:xfrm rot="0">
            <a:off x="8142529" y="7796530"/>
            <a:ext cx="4114199" cy="1461770"/>
          </a:xfrm>
          <a:prstGeom prst="rect">
            <a:avLst/>
          </a:prstGeom>
        </p:spPr>
        <p:txBody>
          <a:bodyPr anchor="t" rtlCol="false" tIns="0" lIns="0" bIns="0" rIns="0">
            <a:spAutoFit/>
          </a:bodyPr>
          <a:lstStyle/>
          <a:p>
            <a:pPr algn="just">
              <a:lnSpc>
                <a:spcPts val="2380"/>
              </a:lnSpc>
            </a:pPr>
            <a:r>
              <a:rPr lang="en-US" sz="1700" spc="-34">
                <a:solidFill>
                  <a:srgbClr val="644222"/>
                </a:solidFill>
                <a:latin typeface="Montserrat"/>
              </a:rPr>
              <a:t>Simply Eventful will assist in designing, planning and managing every project of the event from planning to execution and will not stop or do things halfway.</a:t>
            </a:r>
          </a:p>
        </p:txBody>
      </p:sp>
      <p:sp>
        <p:nvSpPr>
          <p:cNvPr name="TextBox 25" id="25"/>
          <p:cNvSpPr txBox="true"/>
          <p:nvPr/>
        </p:nvSpPr>
        <p:spPr>
          <a:xfrm rot="0">
            <a:off x="2817112" y="4621297"/>
            <a:ext cx="4661551" cy="339692"/>
          </a:xfrm>
          <a:prstGeom prst="rect">
            <a:avLst/>
          </a:prstGeom>
        </p:spPr>
        <p:txBody>
          <a:bodyPr anchor="t" rtlCol="false" tIns="0" lIns="0" bIns="0" rIns="0">
            <a:spAutoFit/>
          </a:bodyPr>
          <a:lstStyle/>
          <a:p>
            <a:pPr algn="just">
              <a:lnSpc>
                <a:spcPts val="2800"/>
              </a:lnSpc>
            </a:pPr>
            <a:r>
              <a:rPr lang="en-US" sz="2000" spc="-40">
                <a:solidFill>
                  <a:srgbClr val="644222"/>
                </a:solidFill>
                <a:latin typeface="Montserrat Medium"/>
              </a:rPr>
              <a:t>User-Centered</a:t>
            </a:r>
          </a:p>
        </p:txBody>
      </p:sp>
      <p:sp>
        <p:nvSpPr>
          <p:cNvPr name="TextBox 26" id="26"/>
          <p:cNvSpPr txBox="true"/>
          <p:nvPr/>
        </p:nvSpPr>
        <p:spPr>
          <a:xfrm rot="0">
            <a:off x="2913297" y="5075289"/>
            <a:ext cx="3951727" cy="870922"/>
          </a:xfrm>
          <a:prstGeom prst="rect">
            <a:avLst/>
          </a:prstGeom>
        </p:spPr>
        <p:txBody>
          <a:bodyPr anchor="t" rtlCol="false" tIns="0" lIns="0" bIns="0" rIns="0">
            <a:spAutoFit/>
          </a:bodyPr>
          <a:lstStyle/>
          <a:p>
            <a:pPr algn="just">
              <a:lnSpc>
                <a:spcPts val="2380"/>
              </a:lnSpc>
            </a:pPr>
            <a:r>
              <a:rPr lang="en-US" sz="1700" spc="-34">
                <a:solidFill>
                  <a:srgbClr val="644222"/>
                </a:solidFill>
                <a:latin typeface="Montserrat"/>
              </a:rPr>
              <a:t>Simply Eventful focuses on making an event based on a client’s desires and budgetary needs. </a:t>
            </a:r>
          </a:p>
        </p:txBody>
      </p:sp>
      <p:sp>
        <p:nvSpPr>
          <p:cNvPr name="TextBox 27" id="27"/>
          <p:cNvSpPr txBox="true"/>
          <p:nvPr/>
        </p:nvSpPr>
        <p:spPr>
          <a:xfrm rot="0">
            <a:off x="7886624" y="4621297"/>
            <a:ext cx="3470108" cy="356235"/>
          </a:xfrm>
          <a:prstGeom prst="rect">
            <a:avLst/>
          </a:prstGeom>
        </p:spPr>
        <p:txBody>
          <a:bodyPr anchor="t" rtlCol="false" tIns="0" lIns="0" bIns="0" rIns="0">
            <a:spAutoFit/>
          </a:bodyPr>
          <a:lstStyle/>
          <a:p>
            <a:pPr algn="just">
              <a:lnSpc>
                <a:spcPts val="2940"/>
              </a:lnSpc>
            </a:pPr>
            <a:r>
              <a:rPr lang="en-US" sz="2100" spc="-42">
                <a:solidFill>
                  <a:srgbClr val="644222"/>
                </a:solidFill>
                <a:latin typeface="Montserrat Medium"/>
              </a:rPr>
              <a:t>Informative</a:t>
            </a:r>
          </a:p>
        </p:txBody>
      </p:sp>
      <p:sp>
        <p:nvSpPr>
          <p:cNvPr name="TextBox 28" id="28"/>
          <p:cNvSpPr txBox="true"/>
          <p:nvPr/>
        </p:nvSpPr>
        <p:spPr>
          <a:xfrm rot="0">
            <a:off x="8058867" y="5075289"/>
            <a:ext cx="3987028" cy="870922"/>
          </a:xfrm>
          <a:prstGeom prst="rect">
            <a:avLst/>
          </a:prstGeom>
        </p:spPr>
        <p:txBody>
          <a:bodyPr anchor="t" rtlCol="false" tIns="0" lIns="0" bIns="0" rIns="0">
            <a:spAutoFit/>
          </a:bodyPr>
          <a:lstStyle/>
          <a:p>
            <a:pPr algn="just">
              <a:lnSpc>
                <a:spcPts val="2380"/>
              </a:lnSpc>
            </a:pPr>
            <a:r>
              <a:rPr lang="en-US" sz="1700" spc="-34">
                <a:solidFill>
                  <a:srgbClr val="644222"/>
                </a:solidFill>
                <a:latin typeface="Montserrat"/>
              </a:rPr>
              <a:t>The website includes the necessary information to ensure that clients are aware and informed.</a:t>
            </a:r>
          </a:p>
        </p:txBody>
      </p:sp>
      <p:sp>
        <p:nvSpPr>
          <p:cNvPr name="TextBox 29" id="29"/>
          <p:cNvSpPr txBox="true"/>
          <p:nvPr/>
        </p:nvSpPr>
        <p:spPr>
          <a:xfrm rot="0">
            <a:off x="12855722" y="4621297"/>
            <a:ext cx="3470108" cy="356169"/>
          </a:xfrm>
          <a:prstGeom prst="rect">
            <a:avLst/>
          </a:prstGeom>
        </p:spPr>
        <p:txBody>
          <a:bodyPr anchor="t" rtlCol="false" tIns="0" lIns="0" bIns="0" rIns="0">
            <a:spAutoFit/>
          </a:bodyPr>
          <a:lstStyle/>
          <a:p>
            <a:pPr algn="just">
              <a:lnSpc>
                <a:spcPts val="2940"/>
              </a:lnSpc>
            </a:pPr>
            <a:r>
              <a:rPr lang="en-US" sz="2100" spc="-42">
                <a:solidFill>
                  <a:srgbClr val="644222"/>
                </a:solidFill>
                <a:latin typeface="Montserrat Medium"/>
              </a:rPr>
              <a:t>Versatile</a:t>
            </a:r>
          </a:p>
        </p:txBody>
      </p:sp>
      <p:sp>
        <p:nvSpPr>
          <p:cNvPr name="TextBox 30" id="30"/>
          <p:cNvSpPr txBox="true"/>
          <p:nvPr/>
        </p:nvSpPr>
        <p:spPr>
          <a:xfrm rot="0">
            <a:off x="13094065" y="5075289"/>
            <a:ext cx="4410100" cy="871220"/>
          </a:xfrm>
          <a:prstGeom prst="rect">
            <a:avLst/>
          </a:prstGeom>
        </p:spPr>
        <p:txBody>
          <a:bodyPr anchor="t" rtlCol="false" tIns="0" lIns="0" bIns="0" rIns="0">
            <a:spAutoFit/>
          </a:bodyPr>
          <a:lstStyle/>
          <a:p>
            <a:pPr algn="just">
              <a:lnSpc>
                <a:spcPts val="2380"/>
              </a:lnSpc>
            </a:pPr>
            <a:r>
              <a:rPr lang="en-US" sz="1700" spc="-34">
                <a:solidFill>
                  <a:srgbClr val="644222"/>
                </a:solidFill>
                <a:latin typeface="Montserrat"/>
              </a:rPr>
              <a:t>Assists in various kinds of event planning service such as venue searching, program planning, food catering, etc.</a:t>
            </a:r>
          </a:p>
        </p:txBody>
      </p:sp>
      <p:sp>
        <p:nvSpPr>
          <p:cNvPr name="TextBox 31" id="31"/>
          <p:cNvSpPr txBox="true"/>
          <p:nvPr/>
        </p:nvSpPr>
        <p:spPr>
          <a:xfrm rot="0">
            <a:off x="12855722" y="7281515"/>
            <a:ext cx="3470108" cy="356235"/>
          </a:xfrm>
          <a:prstGeom prst="rect">
            <a:avLst/>
          </a:prstGeom>
        </p:spPr>
        <p:txBody>
          <a:bodyPr anchor="t" rtlCol="false" tIns="0" lIns="0" bIns="0" rIns="0">
            <a:spAutoFit/>
          </a:bodyPr>
          <a:lstStyle/>
          <a:p>
            <a:pPr algn="just">
              <a:lnSpc>
                <a:spcPts val="2940"/>
              </a:lnSpc>
            </a:pPr>
            <a:r>
              <a:rPr lang="en-US" sz="2100" spc="-42">
                <a:solidFill>
                  <a:srgbClr val="644222"/>
                </a:solidFill>
                <a:latin typeface="Montserrat Medium"/>
              </a:rPr>
              <a:t>Eco-friendly</a:t>
            </a:r>
          </a:p>
        </p:txBody>
      </p:sp>
      <p:sp>
        <p:nvSpPr>
          <p:cNvPr name="TextBox 32" id="32"/>
          <p:cNvSpPr txBox="true"/>
          <p:nvPr/>
        </p:nvSpPr>
        <p:spPr>
          <a:xfrm rot="0">
            <a:off x="13094928" y="7796530"/>
            <a:ext cx="4410100" cy="870922"/>
          </a:xfrm>
          <a:prstGeom prst="rect">
            <a:avLst/>
          </a:prstGeom>
        </p:spPr>
        <p:txBody>
          <a:bodyPr anchor="t" rtlCol="false" tIns="0" lIns="0" bIns="0" rIns="0">
            <a:spAutoFit/>
          </a:bodyPr>
          <a:lstStyle/>
          <a:p>
            <a:pPr algn="just">
              <a:lnSpc>
                <a:spcPts val="2380"/>
              </a:lnSpc>
            </a:pPr>
            <a:r>
              <a:rPr lang="en-US" sz="1700" spc="-34">
                <a:solidFill>
                  <a:srgbClr val="644222"/>
                </a:solidFill>
                <a:latin typeface="Montserrat"/>
              </a:rPr>
              <a:t>We are environmentally conscious and committed to using organic and recycled materials.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0"/>
            <a:ext cx="2020346" cy="10287000"/>
            <a:chOff x="0" y="0"/>
            <a:chExt cx="532108" cy="2709333"/>
          </a:xfrm>
        </p:grpSpPr>
        <p:sp>
          <p:nvSpPr>
            <p:cNvPr name="Freeform 3" id="3"/>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DC6874"/>
            </a:solidFill>
          </p:spPr>
        </p:sp>
        <p:sp>
          <p:nvSpPr>
            <p:cNvPr name="TextBox 4" id="4"/>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grpSp>
        <p:nvGrpSpPr>
          <p:cNvPr name="Group 5" id="5"/>
          <p:cNvGrpSpPr/>
          <p:nvPr/>
        </p:nvGrpSpPr>
        <p:grpSpPr>
          <a:xfrm rot="0">
            <a:off x="3113614" y="3650068"/>
            <a:ext cx="1318288" cy="1711160"/>
            <a:chOff x="0" y="0"/>
            <a:chExt cx="812800" cy="1055028"/>
          </a:xfrm>
        </p:grpSpPr>
        <p:sp>
          <p:nvSpPr>
            <p:cNvPr name="Freeform 6" id="6"/>
            <p:cNvSpPr/>
            <p:nvPr/>
          </p:nvSpPr>
          <p:spPr>
            <a:xfrm flipH="false" flipV="false" rot="0">
              <a:off x="0" y="0"/>
              <a:ext cx="812800" cy="1055028"/>
            </a:xfrm>
            <a:custGeom>
              <a:avLst/>
              <a:gdLst/>
              <a:ahLst/>
              <a:cxnLst/>
              <a:rect r="r" b="b" t="t" l="l"/>
              <a:pathLst>
                <a:path h="1055028" w="812800">
                  <a:moveTo>
                    <a:pt x="0" y="0"/>
                  </a:moveTo>
                  <a:lnTo>
                    <a:pt x="812800" y="0"/>
                  </a:lnTo>
                  <a:lnTo>
                    <a:pt x="812800" y="1055028"/>
                  </a:lnTo>
                  <a:lnTo>
                    <a:pt x="0" y="1055028"/>
                  </a:lnTo>
                  <a:close/>
                </a:path>
              </a:pathLst>
            </a:custGeom>
            <a:solidFill>
              <a:srgbClr val="B84C65"/>
            </a:solidFill>
          </p:spPr>
        </p:sp>
        <p:sp>
          <p:nvSpPr>
            <p:cNvPr name="TextBox 7" id="7"/>
            <p:cNvSpPr txBox="true"/>
            <p:nvPr/>
          </p:nvSpPr>
          <p:spPr>
            <a:xfrm>
              <a:off x="0" y="-9525"/>
              <a:ext cx="812800" cy="1064553"/>
            </a:xfrm>
            <a:prstGeom prst="rect">
              <a:avLst/>
            </a:prstGeom>
          </p:spPr>
          <p:txBody>
            <a:bodyPr anchor="ctr" rtlCol="false" tIns="50800" lIns="50800" bIns="50800" rIns="50800"/>
            <a:lstStyle/>
            <a:p>
              <a:pPr algn="ctr">
                <a:lnSpc>
                  <a:spcPts val="3124"/>
                </a:lnSpc>
              </a:pPr>
            </a:p>
          </p:txBody>
        </p:sp>
      </p:grpSp>
      <p:grpSp>
        <p:nvGrpSpPr>
          <p:cNvPr name="Group 8" id="8"/>
          <p:cNvGrpSpPr/>
          <p:nvPr/>
        </p:nvGrpSpPr>
        <p:grpSpPr>
          <a:xfrm rot="0">
            <a:off x="3113614" y="6361353"/>
            <a:ext cx="1318288" cy="1711160"/>
            <a:chOff x="0" y="0"/>
            <a:chExt cx="812800" cy="1055028"/>
          </a:xfrm>
        </p:grpSpPr>
        <p:sp>
          <p:nvSpPr>
            <p:cNvPr name="Freeform 9" id="9"/>
            <p:cNvSpPr/>
            <p:nvPr/>
          </p:nvSpPr>
          <p:spPr>
            <a:xfrm flipH="false" flipV="false" rot="0">
              <a:off x="0" y="0"/>
              <a:ext cx="812800" cy="1055028"/>
            </a:xfrm>
            <a:custGeom>
              <a:avLst/>
              <a:gdLst/>
              <a:ahLst/>
              <a:cxnLst/>
              <a:rect r="r" b="b" t="t" l="l"/>
              <a:pathLst>
                <a:path h="1055028" w="812800">
                  <a:moveTo>
                    <a:pt x="0" y="0"/>
                  </a:moveTo>
                  <a:lnTo>
                    <a:pt x="812800" y="0"/>
                  </a:lnTo>
                  <a:lnTo>
                    <a:pt x="812800" y="1055028"/>
                  </a:lnTo>
                  <a:lnTo>
                    <a:pt x="0" y="1055028"/>
                  </a:lnTo>
                  <a:close/>
                </a:path>
              </a:pathLst>
            </a:custGeom>
            <a:solidFill>
              <a:srgbClr val="B84C65"/>
            </a:solidFill>
          </p:spPr>
        </p:sp>
        <p:sp>
          <p:nvSpPr>
            <p:cNvPr name="TextBox 10" id="10"/>
            <p:cNvSpPr txBox="true"/>
            <p:nvPr/>
          </p:nvSpPr>
          <p:spPr>
            <a:xfrm>
              <a:off x="0" y="-9525"/>
              <a:ext cx="812800" cy="1064553"/>
            </a:xfrm>
            <a:prstGeom prst="rect">
              <a:avLst/>
            </a:prstGeom>
          </p:spPr>
          <p:txBody>
            <a:bodyPr anchor="ctr" rtlCol="false" tIns="50800" lIns="50800" bIns="50800" rIns="50800"/>
            <a:lstStyle/>
            <a:p>
              <a:pPr algn="ctr">
                <a:lnSpc>
                  <a:spcPts val="2625"/>
                </a:lnSpc>
              </a:pPr>
            </a:p>
          </p:txBody>
        </p:sp>
      </p:grpSp>
      <p:sp>
        <p:nvSpPr>
          <p:cNvPr name="Freeform 11" id="11"/>
          <p:cNvSpPr/>
          <p:nvPr/>
        </p:nvSpPr>
        <p:spPr>
          <a:xfrm flipH="false" flipV="false" rot="0">
            <a:off x="12459776" y="1488609"/>
            <a:ext cx="4329782" cy="7141421"/>
          </a:xfrm>
          <a:custGeom>
            <a:avLst/>
            <a:gdLst/>
            <a:ahLst/>
            <a:cxnLst/>
            <a:rect r="r" b="b" t="t" l="l"/>
            <a:pathLst>
              <a:path h="7141421" w="4329782">
                <a:moveTo>
                  <a:pt x="0" y="0"/>
                </a:moveTo>
                <a:lnTo>
                  <a:pt x="4329781" y="0"/>
                </a:lnTo>
                <a:lnTo>
                  <a:pt x="4329781" y="7141421"/>
                </a:lnTo>
                <a:lnTo>
                  <a:pt x="0" y="7141421"/>
                </a:lnTo>
                <a:lnTo>
                  <a:pt x="0" y="0"/>
                </a:lnTo>
                <a:close/>
              </a:path>
            </a:pathLst>
          </a:custGeom>
          <a:blipFill>
            <a:blip r:embed="rId2">
              <a:alphaModFix amt="20999"/>
            </a:blip>
            <a:stretch>
              <a:fillRect l="-77167" t="0" r="-70238" b="0"/>
            </a:stretch>
          </a:blipFill>
        </p:spPr>
      </p:sp>
      <p:sp>
        <p:nvSpPr>
          <p:cNvPr name="Freeform 12" id="12"/>
          <p:cNvSpPr/>
          <p:nvPr/>
        </p:nvSpPr>
        <p:spPr>
          <a:xfrm flipH="false" flipV="false" rot="0">
            <a:off x="12313242" y="882810"/>
            <a:ext cx="4622849" cy="8521381"/>
          </a:xfrm>
          <a:custGeom>
            <a:avLst/>
            <a:gdLst/>
            <a:ahLst/>
            <a:cxnLst/>
            <a:rect r="r" b="b" t="t" l="l"/>
            <a:pathLst>
              <a:path h="8521381" w="4622849">
                <a:moveTo>
                  <a:pt x="0" y="0"/>
                </a:moveTo>
                <a:lnTo>
                  <a:pt x="4622849" y="0"/>
                </a:lnTo>
                <a:lnTo>
                  <a:pt x="4622849" y="8521380"/>
                </a:lnTo>
                <a:lnTo>
                  <a:pt x="0" y="8521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2609985" y="3387369"/>
            <a:ext cx="4029364" cy="3512262"/>
          </a:xfrm>
          <a:custGeom>
            <a:avLst/>
            <a:gdLst/>
            <a:ahLst/>
            <a:cxnLst/>
            <a:rect r="r" b="b" t="t" l="l"/>
            <a:pathLst>
              <a:path h="3512262" w="4029364">
                <a:moveTo>
                  <a:pt x="0" y="0"/>
                </a:moveTo>
                <a:lnTo>
                  <a:pt x="4029363" y="0"/>
                </a:lnTo>
                <a:lnTo>
                  <a:pt x="4029363" y="3512262"/>
                </a:lnTo>
                <a:lnTo>
                  <a:pt x="0" y="3512262"/>
                </a:lnTo>
                <a:lnTo>
                  <a:pt x="0" y="0"/>
                </a:lnTo>
                <a:close/>
              </a:path>
            </a:pathLst>
          </a:custGeom>
          <a:blipFill>
            <a:blip r:embed="rId5"/>
            <a:stretch>
              <a:fillRect l="0" t="0" r="0" b="0"/>
            </a:stretch>
          </a:blipFill>
        </p:spPr>
      </p:sp>
      <p:sp>
        <p:nvSpPr>
          <p:cNvPr name="TextBox 14" id="14"/>
          <p:cNvSpPr txBox="true"/>
          <p:nvPr/>
        </p:nvSpPr>
        <p:spPr>
          <a:xfrm rot="0">
            <a:off x="4984058" y="3621493"/>
            <a:ext cx="6229777" cy="1739735"/>
          </a:xfrm>
          <a:prstGeom prst="rect">
            <a:avLst/>
          </a:prstGeom>
        </p:spPr>
        <p:txBody>
          <a:bodyPr anchor="t" rtlCol="false" tIns="0" lIns="0" bIns="0" rIns="0">
            <a:spAutoFit/>
          </a:bodyPr>
          <a:lstStyle/>
          <a:p>
            <a:pPr algn="just">
              <a:lnSpc>
                <a:spcPts val="2799"/>
              </a:lnSpc>
            </a:pPr>
            <a:r>
              <a:rPr lang="en-US" sz="1999" spc="-39">
                <a:solidFill>
                  <a:srgbClr val="071013"/>
                </a:solidFill>
                <a:latin typeface="Montserrat"/>
              </a:rPr>
              <a:t>Simply Eventful requires time to create quality events. otherwise, the event might not be as qualified with the limited time. However, we always ensure to present the best event with the given budget and time.</a:t>
            </a:r>
          </a:p>
        </p:txBody>
      </p:sp>
      <p:sp>
        <p:nvSpPr>
          <p:cNvPr name="TextBox 15" id="15"/>
          <p:cNvSpPr txBox="true"/>
          <p:nvPr/>
        </p:nvSpPr>
        <p:spPr>
          <a:xfrm rot="0">
            <a:off x="3439315" y="3992283"/>
            <a:ext cx="666887" cy="988629"/>
          </a:xfrm>
          <a:prstGeom prst="rect">
            <a:avLst/>
          </a:prstGeom>
        </p:spPr>
        <p:txBody>
          <a:bodyPr anchor="t" rtlCol="false" tIns="0" lIns="0" bIns="0" rIns="0">
            <a:spAutoFit/>
          </a:bodyPr>
          <a:lstStyle/>
          <a:p>
            <a:pPr algn="ctr" marL="0" indent="0" lvl="0">
              <a:lnSpc>
                <a:spcPts val="7874"/>
              </a:lnSpc>
            </a:pPr>
            <a:r>
              <a:rPr lang="en-US" sz="6299" spc="-125">
                <a:solidFill>
                  <a:srgbClr val="FEFEFE"/>
                </a:solidFill>
                <a:latin typeface="Montserrat Bold"/>
              </a:rPr>
              <a:t>1</a:t>
            </a:r>
          </a:p>
        </p:txBody>
      </p:sp>
      <p:sp>
        <p:nvSpPr>
          <p:cNvPr name="TextBox 16" id="16"/>
          <p:cNvSpPr txBox="true"/>
          <p:nvPr/>
        </p:nvSpPr>
        <p:spPr>
          <a:xfrm rot="0">
            <a:off x="4984058" y="6332778"/>
            <a:ext cx="6229777" cy="1739900"/>
          </a:xfrm>
          <a:prstGeom prst="rect">
            <a:avLst/>
          </a:prstGeom>
        </p:spPr>
        <p:txBody>
          <a:bodyPr anchor="t" rtlCol="false" tIns="0" lIns="0" bIns="0" rIns="0">
            <a:spAutoFit/>
          </a:bodyPr>
          <a:lstStyle/>
          <a:p>
            <a:pPr algn="just">
              <a:lnSpc>
                <a:spcPts val="2799"/>
              </a:lnSpc>
            </a:pPr>
            <a:r>
              <a:rPr lang="en-US" sz="1999" spc="-39">
                <a:solidFill>
                  <a:srgbClr val="071013"/>
                </a:solidFill>
                <a:latin typeface="Montserrat"/>
              </a:rPr>
              <a:t>The website doesn’t have all information available yet as it’s still under development. The team also has no AI generated messaging feature and is not available 24/7 to discuss the needs and requirements of the clients.</a:t>
            </a:r>
          </a:p>
        </p:txBody>
      </p:sp>
      <p:sp>
        <p:nvSpPr>
          <p:cNvPr name="TextBox 17" id="17"/>
          <p:cNvSpPr txBox="true"/>
          <p:nvPr/>
        </p:nvSpPr>
        <p:spPr>
          <a:xfrm rot="0">
            <a:off x="3439315" y="6682249"/>
            <a:ext cx="666887" cy="998220"/>
          </a:xfrm>
          <a:prstGeom prst="rect">
            <a:avLst/>
          </a:prstGeom>
        </p:spPr>
        <p:txBody>
          <a:bodyPr anchor="t" rtlCol="false" tIns="0" lIns="0" bIns="0" rIns="0">
            <a:spAutoFit/>
          </a:bodyPr>
          <a:lstStyle/>
          <a:p>
            <a:pPr algn="ctr" marL="0" indent="0" lvl="0">
              <a:lnSpc>
                <a:spcPts val="7875"/>
              </a:lnSpc>
            </a:pPr>
            <a:r>
              <a:rPr lang="en-US" sz="6300" spc="-126">
                <a:solidFill>
                  <a:srgbClr val="FEFEFE"/>
                </a:solidFill>
                <a:latin typeface="Montserrat Bold"/>
              </a:rPr>
              <a:t>2</a:t>
            </a:r>
          </a:p>
        </p:txBody>
      </p:sp>
      <p:sp>
        <p:nvSpPr>
          <p:cNvPr name="TextBox 18" id="18"/>
          <p:cNvSpPr txBox="true"/>
          <p:nvPr/>
        </p:nvSpPr>
        <p:spPr>
          <a:xfrm rot="0">
            <a:off x="3113614" y="2052562"/>
            <a:ext cx="6578914" cy="878708"/>
          </a:xfrm>
          <a:prstGeom prst="rect">
            <a:avLst/>
          </a:prstGeom>
        </p:spPr>
        <p:txBody>
          <a:bodyPr anchor="t" rtlCol="false" tIns="0" lIns="0" bIns="0" rIns="0">
            <a:spAutoFit/>
          </a:bodyPr>
          <a:lstStyle/>
          <a:p>
            <a:pPr marL="0" indent="0" lvl="0">
              <a:lnSpc>
                <a:spcPts val="7000"/>
              </a:lnSpc>
            </a:pPr>
            <a:r>
              <a:rPr lang="en-US" sz="5600" spc="-112">
                <a:solidFill>
                  <a:srgbClr val="071013"/>
                </a:solidFill>
                <a:latin typeface="Montserrat Bold"/>
              </a:rPr>
              <a:t>Limitations</a:t>
            </a:r>
          </a:p>
        </p:txBody>
      </p:sp>
      <p:sp>
        <p:nvSpPr>
          <p:cNvPr name="TextBox 19" id="19"/>
          <p:cNvSpPr txBox="true"/>
          <p:nvPr/>
        </p:nvSpPr>
        <p:spPr>
          <a:xfrm rot="-5400000">
            <a:off x="-2343096" y="4704194"/>
            <a:ext cx="6715016" cy="878613"/>
          </a:xfrm>
          <a:prstGeom prst="rect">
            <a:avLst/>
          </a:prstGeom>
        </p:spPr>
        <p:txBody>
          <a:bodyPr anchor="t" rtlCol="false" tIns="0" lIns="0" bIns="0" rIns="0">
            <a:spAutoFit/>
          </a:bodyPr>
          <a:lstStyle/>
          <a:p>
            <a:pPr algn="ctr" marL="0" indent="0" lvl="0">
              <a:lnSpc>
                <a:spcPts val="7044"/>
              </a:lnSpc>
            </a:pPr>
            <a:r>
              <a:rPr lang="en-US" sz="5635" spc="-112">
                <a:solidFill>
                  <a:srgbClr val="FEFEFE"/>
                </a:solidFill>
                <a:latin typeface="Amsterdam One"/>
              </a:rPr>
              <a:t>Simply Eventful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C3921"/>
        </a:solidFill>
      </p:bgPr>
    </p:bg>
    <p:spTree>
      <p:nvGrpSpPr>
        <p:cNvPr id="1" name=""/>
        <p:cNvGrpSpPr/>
        <p:nvPr/>
      </p:nvGrpSpPr>
      <p:grpSpPr>
        <a:xfrm>
          <a:off x="0" y="0"/>
          <a:ext cx="0" cy="0"/>
          <a:chOff x="0" y="0"/>
          <a:chExt cx="0" cy="0"/>
        </a:xfrm>
      </p:grpSpPr>
      <p:grpSp>
        <p:nvGrpSpPr>
          <p:cNvPr name="Group 2" id="2"/>
          <p:cNvGrpSpPr/>
          <p:nvPr/>
        </p:nvGrpSpPr>
        <p:grpSpPr>
          <a:xfrm rot="0">
            <a:off x="11508510" y="0"/>
            <a:ext cx="6779490" cy="10287000"/>
            <a:chOff x="0" y="0"/>
            <a:chExt cx="1050320" cy="1593725"/>
          </a:xfrm>
        </p:grpSpPr>
        <p:sp>
          <p:nvSpPr>
            <p:cNvPr name="Freeform 3" id="3"/>
            <p:cNvSpPr/>
            <p:nvPr/>
          </p:nvSpPr>
          <p:spPr>
            <a:xfrm flipH="false" flipV="false" rot="0">
              <a:off x="0" y="0"/>
              <a:ext cx="1050320" cy="1593725"/>
            </a:xfrm>
            <a:custGeom>
              <a:avLst/>
              <a:gdLst/>
              <a:ahLst/>
              <a:cxnLst/>
              <a:rect r="r" b="b" t="t" l="l"/>
              <a:pathLst>
                <a:path h="1593725" w="1050320">
                  <a:moveTo>
                    <a:pt x="0" y="0"/>
                  </a:moveTo>
                  <a:lnTo>
                    <a:pt x="1050320" y="0"/>
                  </a:lnTo>
                  <a:lnTo>
                    <a:pt x="1050320" y="1593725"/>
                  </a:lnTo>
                  <a:lnTo>
                    <a:pt x="0" y="1593725"/>
                  </a:lnTo>
                  <a:close/>
                </a:path>
              </a:pathLst>
            </a:custGeom>
            <a:blipFill>
              <a:blip r:embed="rId2"/>
              <a:stretch>
                <a:fillRect l="-63802" t="0" r="-63802" b="0"/>
              </a:stretch>
            </a:blipFill>
          </p:spPr>
        </p:sp>
      </p:grpSp>
      <p:grpSp>
        <p:nvGrpSpPr>
          <p:cNvPr name="Group 4" id="4"/>
          <p:cNvGrpSpPr/>
          <p:nvPr/>
        </p:nvGrpSpPr>
        <p:grpSpPr>
          <a:xfrm rot="0">
            <a:off x="16453001" y="8452001"/>
            <a:ext cx="806299" cy="80629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EFEFE"/>
              </a:solidFill>
              <a:prstDash val="solid"/>
              <a:miter/>
            </a:ln>
          </p:spPr>
        </p:sp>
        <p:sp>
          <p:nvSpPr>
            <p:cNvPr name="TextBox 6" id="6"/>
            <p:cNvSpPr txBox="true"/>
            <p:nvPr/>
          </p:nvSpPr>
          <p:spPr>
            <a:xfrm>
              <a:off x="76200" y="66675"/>
              <a:ext cx="660400" cy="669925"/>
            </a:xfrm>
            <a:prstGeom prst="rect">
              <a:avLst/>
            </a:prstGeom>
          </p:spPr>
          <p:txBody>
            <a:bodyPr anchor="ctr" rtlCol="false" tIns="50800" lIns="50800" bIns="50800" rIns="50800"/>
            <a:lstStyle/>
            <a:p>
              <a:pPr algn="ctr">
                <a:lnSpc>
                  <a:spcPts val="2625"/>
                </a:lnSpc>
              </a:pPr>
            </a:p>
          </p:txBody>
        </p:sp>
      </p:grpSp>
      <p:sp>
        <p:nvSpPr>
          <p:cNvPr name="Freeform 7" id="7"/>
          <p:cNvSpPr/>
          <p:nvPr/>
        </p:nvSpPr>
        <p:spPr>
          <a:xfrm flipH="false" flipV="false" rot="0">
            <a:off x="16722935" y="8655990"/>
            <a:ext cx="266431" cy="398322"/>
          </a:xfrm>
          <a:custGeom>
            <a:avLst/>
            <a:gdLst/>
            <a:ahLst/>
            <a:cxnLst/>
            <a:rect r="r" b="b" t="t" l="l"/>
            <a:pathLst>
              <a:path h="398322" w="266431">
                <a:moveTo>
                  <a:pt x="0" y="0"/>
                </a:moveTo>
                <a:lnTo>
                  <a:pt x="266431" y="0"/>
                </a:lnTo>
                <a:lnTo>
                  <a:pt x="266431" y="398322"/>
                </a:lnTo>
                <a:lnTo>
                  <a:pt x="0" y="3983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0" y="0"/>
            <a:ext cx="2020346" cy="10287000"/>
            <a:chOff x="0" y="0"/>
            <a:chExt cx="532108" cy="2709333"/>
          </a:xfrm>
        </p:grpSpPr>
        <p:sp>
          <p:nvSpPr>
            <p:cNvPr name="Freeform 9" id="9"/>
            <p:cNvSpPr/>
            <p:nvPr/>
          </p:nvSpPr>
          <p:spPr>
            <a:xfrm flipH="false" flipV="false" rot="0">
              <a:off x="0" y="0"/>
              <a:ext cx="532108" cy="2709333"/>
            </a:xfrm>
            <a:custGeom>
              <a:avLst/>
              <a:gdLst/>
              <a:ahLst/>
              <a:cxnLst/>
              <a:rect r="r" b="b" t="t" l="l"/>
              <a:pathLst>
                <a:path h="2709333" w="532108">
                  <a:moveTo>
                    <a:pt x="0" y="0"/>
                  </a:moveTo>
                  <a:lnTo>
                    <a:pt x="532108" y="0"/>
                  </a:lnTo>
                  <a:lnTo>
                    <a:pt x="532108" y="2709333"/>
                  </a:lnTo>
                  <a:lnTo>
                    <a:pt x="0" y="2709333"/>
                  </a:lnTo>
                  <a:close/>
                </a:path>
              </a:pathLst>
            </a:custGeom>
            <a:solidFill>
              <a:srgbClr val="FEFEFE"/>
            </a:solidFill>
          </p:spPr>
        </p:sp>
        <p:sp>
          <p:nvSpPr>
            <p:cNvPr name="TextBox 10" id="10"/>
            <p:cNvSpPr txBox="true"/>
            <p:nvPr/>
          </p:nvSpPr>
          <p:spPr>
            <a:xfrm>
              <a:off x="0" y="-9525"/>
              <a:ext cx="532108" cy="2718858"/>
            </a:xfrm>
            <a:prstGeom prst="rect">
              <a:avLst/>
            </a:prstGeom>
          </p:spPr>
          <p:txBody>
            <a:bodyPr anchor="ctr" rtlCol="false" tIns="50800" lIns="50800" bIns="50800" rIns="50800"/>
            <a:lstStyle/>
            <a:p>
              <a:pPr algn="ctr">
                <a:lnSpc>
                  <a:spcPts val="2625"/>
                </a:lnSpc>
              </a:pPr>
            </a:p>
          </p:txBody>
        </p:sp>
      </p:grpSp>
      <p:sp>
        <p:nvSpPr>
          <p:cNvPr name="TextBox 11" id="11"/>
          <p:cNvSpPr txBox="true"/>
          <p:nvPr/>
        </p:nvSpPr>
        <p:spPr>
          <a:xfrm rot="0">
            <a:off x="4971576" y="419479"/>
            <a:ext cx="4152331" cy="1043940"/>
          </a:xfrm>
          <a:prstGeom prst="rect">
            <a:avLst/>
          </a:prstGeom>
        </p:spPr>
        <p:txBody>
          <a:bodyPr anchor="t" rtlCol="false" tIns="0" lIns="0" bIns="0" rIns="0">
            <a:spAutoFit/>
          </a:bodyPr>
          <a:lstStyle/>
          <a:p>
            <a:pPr marL="0" indent="0" lvl="0">
              <a:lnSpc>
                <a:spcPts val="8250"/>
              </a:lnSpc>
            </a:pPr>
            <a:r>
              <a:rPr lang="en-US" sz="6600" spc="-132">
                <a:solidFill>
                  <a:srgbClr val="FEFEFE"/>
                </a:solidFill>
                <a:latin typeface="Montserrat Bold"/>
              </a:rPr>
              <a:t>WHY US?</a:t>
            </a:r>
          </a:p>
        </p:txBody>
      </p:sp>
      <p:sp>
        <p:nvSpPr>
          <p:cNvPr name="TextBox 12" id="12"/>
          <p:cNvSpPr txBox="true"/>
          <p:nvPr/>
        </p:nvSpPr>
        <p:spPr>
          <a:xfrm rot="-5400000">
            <a:off x="-3291198" y="4704194"/>
            <a:ext cx="8611220" cy="878613"/>
          </a:xfrm>
          <a:prstGeom prst="rect">
            <a:avLst/>
          </a:prstGeom>
        </p:spPr>
        <p:txBody>
          <a:bodyPr anchor="t" rtlCol="false" tIns="0" lIns="0" bIns="0" rIns="0">
            <a:spAutoFit/>
          </a:bodyPr>
          <a:lstStyle/>
          <a:p>
            <a:pPr algn="ctr" marL="0" indent="0" lvl="0">
              <a:lnSpc>
                <a:spcPts val="7044"/>
              </a:lnSpc>
            </a:pPr>
            <a:r>
              <a:rPr lang="en-US" sz="5635" spc="-112">
                <a:solidFill>
                  <a:srgbClr val="644222"/>
                </a:solidFill>
                <a:latin typeface="Amsterdam One"/>
              </a:rPr>
              <a:t>Simply Eventful</a:t>
            </a:r>
          </a:p>
        </p:txBody>
      </p:sp>
      <p:sp>
        <p:nvSpPr>
          <p:cNvPr name="TextBox 13" id="13"/>
          <p:cNvSpPr txBox="true"/>
          <p:nvPr/>
        </p:nvSpPr>
        <p:spPr>
          <a:xfrm rot="0">
            <a:off x="3582056" y="2333197"/>
            <a:ext cx="6364744" cy="1153795"/>
          </a:xfrm>
          <a:prstGeom prst="rect">
            <a:avLst/>
          </a:prstGeom>
        </p:spPr>
        <p:txBody>
          <a:bodyPr anchor="t" rtlCol="false" tIns="0" lIns="0" bIns="0" rIns="0">
            <a:spAutoFit/>
          </a:bodyPr>
          <a:lstStyle/>
          <a:p>
            <a:pPr algn="just">
              <a:lnSpc>
                <a:spcPts val="3080"/>
              </a:lnSpc>
            </a:pPr>
            <a:r>
              <a:rPr lang="en-US" sz="2200">
                <a:solidFill>
                  <a:srgbClr val="FEFEFE"/>
                </a:solidFill>
                <a:latin typeface="Montserrat"/>
              </a:rPr>
              <a:t>We understand that every penny counts. Our affordability will make sure that your event dreams dont break the bank.</a:t>
            </a:r>
          </a:p>
        </p:txBody>
      </p:sp>
      <p:sp>
        <p:nvSpPr>
          <p:cNvPr name="TextBox 14" id="14"/>
          <p:cNvSpPr txBox="true"/>
          <p:nvPr/>
        </p:nvSpPr>
        <p:spPr>
          <a:xfrm rot="0">
            <a:off x="3407238" y="1893142"/>
            <a:ext cx="4325838" cy="411480"/>
          </a:xfrm>
          <a:prstGeom prst="rect">
            <a:avLst/>
          </a:prstGeom>
        </p:spPr>
        <p:txBody>
          <a:bodyPr anchor="t" rtlCol="false" tIns="0" lIns="0" bIns="0" rIns="0">
            <a:spAutoFit/>
          </a:bodyPr>
          <a:lstStyle/>
          <a:p>
            <a:pPr algn="ctr">
              <a:lnSpc>
                <a:spcPts val="3374"/>
              </a:lnSpc>
              <a:spcBef>
                <a:spcPct val="0"/>
              </a:spcBef>
            </a:pPr>
            <a:r>
              <a:rPr lang="en-US" sz="2699" spc="-53">
                <a:solidFill>
                  <a:srgbClr val="FFFFFF"/>
                </a:solidFill>
                <a:latin typeface="Montserrat Bold"/>
              </a:rPr>
              <a:t>Catering to Your Budget:</a:t>
            </a:r>
          </a:p>
        </p:txBody>
      </p:sp>
      <p:sp>
        <p:nvSpPr>
          <p:cNvPr name="TextBox 15" id="15"/>
          <p:cNvSpPr txBox="true"/>
          <p:nvPr/>
        </p:nvSpPr>
        <p:spPr>
          <a:xfrm rot="0">
            <a:off x="3582056" y="4285615"/>
            <a:ext cx="6364744" cy="1544320"/>
          </a:xfrm>
          <a:prstGeom prst="rect">
            <a:avLst/>
          </a:prstGeom>
        </p:spPr>
        <p:txBody>
          <a:bodyPr anchor="t" rtlCol="false" tIns="0" lIns="0" bIns="0" rIns="0">
            <a:spAutoFit/>
          </a:bodyPr>
          <a:lstStyle/>
          <a:p>
            <a:pPr algn="just">
              <a:lnSpc>
                <a:spcPts val="3080"/>
              </a:lnSpc>
            </a:pPr>
            <a:r>
              <a:rPr lang="en-US" sz="2200">
                <a:solidFill>
                  <a:srgbClr val="FEFEFE"/>
                </a:solidFill>
                <a:latin typeface="Montserrat"/>
              </a:rPr>
              <a:t>From families to students, big or small businesses, we welcome all! We’ve tailored our services to suit the needs of diverse clients.</a:t>
            </a:r>
          </a:p>
        </p:txBody>
      </p:sp>
      <p:sp>
        <p:nvSpPr>
          <p:cNvPr name="TextBox 16" id="16"/>
          <p:cNvSpPr txBox="true"/>
          <p:nvPr/>
        </p:nvSpPr>
        <p:spPr>
          <a:xfrm rot="0">
            <a:off x="3407238" y="3829892"/>
            <a:ext cx="3367385" cy="411480"/>
          </a:xfrm>
          <a:prstGeom prst="rect">
            <a:avLst/>
          </a:prstGeom>
        </p:spPr>
        <p:txBody>
          <a:bodyPr anchor="t" rtlCol="false" tIns="0" lIns="0" bIns="0" rIns="0">
            <a:spAutoFit/>
          </a:bodyPr>
          <a:lstStyle/>
          <a:p>
            <a:pPr algn="ctr">
              <a:lnSpc>
                <a:spcPts val="3374"/>
              </a:lnSpc>
              <a:spcBef>
                <a:spcPct val="0"/>
              </a:spcBef>
            </a:pPr>
            <a:r>
              <a:rPr lang="en-US" sz="2699" spc="-53">
                <a:solidFill>
                  <a:srgbClr val="FFFFFF"/>
                </a:solidFill>
                <a:latin typeface="Montserrat Bold"/>
              </a:rPr>
              <a:t>No one is excluded:</a:t>
            </a:r>
          </a:p>
        </p:txBody>
      </p:sp>
      <p:sp>
        <p:nvSpPr>
          <p:cNvPr name="TextBox 17" id="17"/>
          <p:cNvSpPr txBox="true"/>
          <p:nvPr/>
        </p:nvSpPr>
        <p:spPr>
          <a:xfrm rot="0">
            <a:off x="3582056" y="6641317"/>
            <a:ext cx="6364744" cy="1153795"/>
          </a:xfrm>
          <a:prstGeom prst="rect">
            <a:avLst/>
          </a:prstGeom>
        </p:spPr>
        <p:txBody>
          <a:bodyPr anchor="t" rtlCol="false" tIns="0" lIns="0" bIns="0" rIns="0">
            <a:spAutoFit/>
          </a:bodyPr>
          <a:lstStyle/>
          <a:p>
            <a:pPr algn="just">
              <a:lnSpc>
                <a:spcPts val="3080"/>
              </a:lnSpc>
            </a:pPr>
            <a:r>
              <a:rPr lang="en-US" sz="2200">
                <a:solidFill>
                  <a:srgbClr val="FEFEFE"/>
                </a:solidFill>
                <a:latin typeface="Montserrat"/>
              </a:rPr>
              <a:t>We have the best blend of quality and affordability you’ll ever find. Your events will be fun and memorable, it is our specialty.</a:t>
            </a:r>
          </a:p>
        </p:txBody>
      </p:sp>
      <p:sp>
        <p:nvSpPr>
          <p:cNvPr name="TextBox 18" id="18"/>
          <p:cNvSpPr txBox="true"/>
          <p:nvPr/>
        </p:nvSpPr>
        <p:spPr>
          <a:xfrm rot="0">
            <a:off x="3407238" y="6160165"/>
            <a:ext cx="4337149" cy="411480"/>
          </a:xfrm>
          <a:prstGeom prst="rect">
            <a:avLst/>
          </a:prstGeom>
        </p:spPr>
        <p:txBody>
          <a:bodyPr anchor="t" rtlCol="false" tIns="0" lIns="0" bIns="0" rIns="0">
            <a:spAutoFit/>
          </a:bodyPr>
          <a:lstStyle/>
          <a:p>
            <a:pPr algn="ctr">
              <a:lnSpc>
                <a:spcPts val="3374"/>
              </a:lnSpc>
              <a:spcBef>
                <a:spcPct val="0"/>
              </a:spcBef>
            </a:pPr>
            <a:r>
              <a:rPr lang="en-US" sz="2699" spc="-53">
                <a:solidFill>
                  <a:srgbClr val="FFFFFF"/>
                </a:solidFill>
                <a:latin typeface="Montserrat Bold"/>
              </a:rPr>
              <a:t>Quality and Affordability:</a:t>
            </a:r>
          </a:p>
        </p:txBody>
      </p:sp>
      <p:sp>
        <p:nvSpPr>
          <p:cNvPr name="TextBox 19" id="19"/>
          <p:cNvSpPr txBox="true"/>
          <p:nvPr/>
        </p:nvSpPr>
        <p:spPr>
          <a:xfrm rot="0">
            <a:off x="3582056" y="8685840"/>
            <a:ext cx="6364744" cy="763270"/>
          </a:xfrm>
          <a:prstGeom prst="rect">
            <a:avLst/>
          </a:prstGeom>
        </p:spPr>
        <p:txBody>
          <a:bodyPr anchor="t" rtlCol="false" tIns="0" lIns="0" bIns="0" rIns="0">
            <a:spAutoFit/>
          </a:bodyPr>
          <a:lstStyle/>
          <a:p>
            <a:pPr algn="just">
              <a:lnSpc>
                <a:spcPts val="3080"/>
              </a:lnSpc>
            </a:pPr>
            <a:r>
              <a:rPr lang="en-US" sz="2200">
                <a:solidFill>
                  <a:srgbClr val="FEFEFE"/>
                </a:solidFill>
                <a:latin typeface="Montserrat"/>
              </a:rPr>
              <a:t>Choose Simply Eventful for an unforgettable celebration that leaves a lasting impression.</a:t>
            </a:r>
          </a:p>
        </p:txBody>
      </p:sp>
      <p:sp>
        <p:nvSpPr>
          <p:cNvPr name="TextBox 20" id="20"/>
          <p:cNvSpPr txBox="true"/>
          <p:nvPr/>
        </p:nvSpPr>
        <p:spPr>
          <a:xfrm rot="0">
            <a:off x="5795780" y="8090387"/>
            <a:ext cx="1937296" cy="549275"/>
          </a:xfrm>
          <a:prstGeom prst="rect">
            <a:avLst/>
          </a:prstGeom>
        </p:spPr>
        <p:txBody>
          <a:bodyPr anchor="t" rtlCol="false" tIns="0" lIns="0" bIns="0" rIns="0">
            <a:spAutoFit/>
          </a:bodyPr>
          <a:lstStyle/>
          <a:p>
            <a:pPr algn="ctr">
              <a:lnSpc>
                <a:spcPts val="4374"/>
              </a:lnSpc>
              <a:spcBef>
                <a:spcPct val="0"/>
              </a:spcBef>
            </a:pPr>
            <a:r>
              <a:rPr lang="en-US" sz="3499" spc="-69">
                <a:solidFill>
                  <a:srgbClr val="FFFFFF"/>
                </a:solidFill>
                <a:latin typeface="Montserrat Bold"/>
              </a:rPr>
              <a:t>JOIN US!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4484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6001168"/>
            <a:chOff x="0" y="0"/>
            <a:chExt cx="2833290" cy="929738"/>
          </a:xfrm>
        </p:grpSpPr>
        <p:sp>
          <p:nvSpPr>
            <p:cNvPr name="Freeform 3" id="3"/>
            <p:cNvSpPr/>
            <p:nvPr/>
          </p:nvSpPr>
          <p:spPr>
            <a:xfrm flipH="false" flipV="false" rot="0">
              <a:off x="0" y="0"/>
              <a:ext cx="2833290" cy="929738"/>
            </a:xfrm>
            <a:custGeom>
              <a:avLst/>
              <a:gdLst/>
              <a:ahLst/>
              <a:cxnLst/>
              <a:rect r="r" b="b" t="t" l="l"/>
              <a:pathLst>
                <a:path h="929738" w="2833290">
                  <a:moveTo>
                    <a:pt x="0" y="0"/>
                  </a:moveTo>
                  <a:lnTo>
                    <a:pt x="2833290" y="0"/>
                  </a:lnTo>
                  <a:lnTo>
                    <a:pt x="2833290" y="929738"/>
                  </a:lnTo>
                  <a:lnTo>
                    <a:pt x="0" y="929738"/>
                  </a:lnTo>
                  <a:close/>
                </a:path>
              </a:pathLst>
            </a:custGeom>
            <a:blipFill>
              <a:blip r:embed="rId2">
                <a:alphaModFix amt="70000"/>
              </a:blip>
              <a:stretch>
                <a:fillRect l="0" t="-51516" r="0" b="-51516"/>
              </a:stretch>
            </a:blipFill>
            <a:ln cap="sq">
              <a:noFill/>
              <a:prstDash val="solid"/>
              <a:miter/>
            </a:ln>
          </p:spPr>
        </p:sp>
      </p:grpSp>
      <p:sp>
        <p:nvSpPr>
          <p:cNvPr name="TextBox 4" id="4"/>
          <p:cNvSpPr txBox="true"/>
          <p:nvPr/>
        </p:nvSpPr>
        <p:spPr>
          <a:xfrm rot="0">
            <a:off x="5392098" y="2203633"/>
            <a:ext cx="7503804" cy="1555801"/>
          </a:xfrm>
          <a:prstGeom prst="rect">
            <a:avLst/>
          </a:prstGeom>
        </p:spPr>
        <p:txBody>
          <a:bodyPr anchor="t" rtlCol="false" tIns="0" lIns="0" bIns="0" rIns="0">
            <a:spAutoFit/>
          </a:bodyPr>
          <a:lstStyle/>
          <a:p>
            <a:pPr algn="ctr" marL="0" indent="0" lvl="0">
              <a:lnSpc>
                <a:spcPts val="12489"/>
              </a:lnSpc>
            </a:pPr>
            <a:r>
              <a:rPr lang="en-US" sz="9991" spc="-199">
                <a:solidFill>
                  <a:srgbClr val="FEFEFE"/>
                </a:solidFill>
                <a:latin typeface="Amsterdam One"/>
              </a:rPr>
              <a:t>Thank You!</a:t>
            </a:r>
          </a:p>
        </p:txBody>
      </p:sp>
      <p:sp>
        <p:nvSpPr>
          <p:cNvPr name="TextBox 5" id="5"/>
          <p:cNvSpPr txBox="true"/>
          <p:nvPr/>
        </p:nvSpPr>
        <p:spPr>
          <a:xfrm rot="0">
            <a:off x="5392098" y="7210495"/>
            <a:ext cx="7503804" cy="1098987"/>
          </a:xfrm>
          <a:prstGeom prst="rect">
            <a:avLst/>
          </a:prstGeom>
        </p:spPr>
        <p:txBody>
          <a:bodyPr anchor="t" rtlCol="false" tIns="0" lIns="0" bIns="0" rIns="0">
            <a:spAutoFit/>
          </a:bodyPr>
          <a:lstStyle/>
          <a:p>
            <a:pPr algn="ctr">
              <a:lnSpc>
                <a:spcPts val="2940"/>
              </a:lnSpc>
            </a:pPr>
            <a:r>
              <a:rPr lang="en-US" sz="2100" spc="-42">
                <a:solidFill>
                  <a:srgbClr val="FEFEFE"/>
                </a:solidFill>
                <a:latin typeface="Montserrat"/>
              </a:rPr>
              <a:t>Thank you for considering Simply Eventful as your trusted partner in event planning management. We look forward to the possibility of revolutionizing your events.</a:t>
            </a:r>
          </a:p>
        </p:txBody>
      </p:sp>
      <p:sp>
        <p:nvSpPr>
          <p:cNvPr name="TextBox 6" id="6"/>
          <p:cNvSpPr txBox="true"/>
          <p:nvPr/>
        </p:nvSpPr>
        <p:spPr>
          <a:xfrm rot="0">
            <a:off x="7263822" y="8710007"/>
            <a:ext cx="3760355" cy="329565"/>
          </a:xfrm>
          <a:prstGeom prst="rect">
            <a:avLst/>
          </a:prstGeom>
        </p:spPr>
        <p:txBody>
          <a:bodyPr anchor="t" rtlCol="false" tIns="0" lIns="0" bIns="0" rIns="0">
            <a:spAutoFit/>
          </a:bodyPr>
          <a:lstStyle/>
          <a:p>
            <a:pPr algn="ctr">
              <a:lnSpc>
                <a:spcPts val="2625"/>
              </a:lnSpc>
              <a:spcBef>
                <a:spcPct val="0"/>
              </a:spcBef>
            </a:pPr>
            <a:r>
              <a:rPr lang="en-US" sz="2100" spc="-42">
                <a:solidFill>
                  <a:srgbClr val="FEFEFE"/>
                </a:solidFill>
                <a:latin typeface="Montserrat Medium"/>
              </a:rPr>
              <a:t>www.simplyeventful.com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DAGAENFmew0</dc:identifier>
  <dcterms:modified xsi:type="dcterms:W3CDTF">2011-08-01T06:04:30Z</dcterms:modified>
  <cp:revision>1</cp:revision>
  <dc:title>Simply Eventful</dc:title>
</cp:coreProperties>
</file>